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5" r:id="rId1"/>
  </p:sldMasterIdLst>
  <p:notesMasterIdLst>
    <p:notesMasterId r:id="rId28"/>
  </p:notesMasterIdLst>
  <p:handoutMasterIdLst>
    <p:handoutMasterId r:id="rId29"/>
  </p:handoutMasterIdLst>
  <p:sldIdLst>
    <p:sldId id="343" r:id="rId2"/>
    <p:sldId id="328" r:id="rId3"/>
    <p:sldId id="336" r:id="rId4"/>
    <p:sldId id="333" r:id="rId5"/>
    <p:sldId id="337" r:id="rId6"/>
    <p:sldId id="334" r:id="rId7"/>
    <p:sldId id="330" r:id="rId8"/>
    <p:sldId id="340" r:id="rId9"/>
    <p:sldId id="329" r:id="rId10"/>
    <p:sldId id="322" r:id="rId11"/>
    <p:sldId id="332" r:id="rId12"/>
    <p:sldId id="313" r:id="rId13"/>
    <p:sldId id="323" r:id="rId14"/>
    <p:sldId id="354" r:id="rId15"/>
    <p:sldId id="352" r:id="rId16"/>
    <p:sldId id="348" r:id="rId17"/>
    <p:sldId id="349" r:id="rId18"/>
    <p:sldId id="350" r:id="rId19"/>
    <p:sldId id="351" r:id="rId20"/>
    <p:sldId id="347" r:id="rId21"/>
    <p:sldId id="345" r:id="rId22"/>
    <p:sldId id="341" r:id="rId23"/>
    <p:sldId id="342" r:id="rId24"/>
    <p:sldId id="344" r:id="rId25"/>
    <p:sldId id="324" r:id="rId26"/>
    <p:sldId id="326" r:id="rId27"/>
  </p:sldIdLst>
  <p:sldSz cx="12192000" cy="6858000"/>
  <p:notesSz cx="7104063" cy="10234613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A30BFA-B819-A6F4-411A-5A9C2FD917C6}" name="Wojtek Lewicki" initials="WL" userId="Wojtek Lewicki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465359"/>
    <a:srgbClr val="C7E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9C4EDC-6689-6AD0-60B4-059610310C0A}" v="2" dt="2025-03-04T10:17:37.1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1"/>
  </p:normalViewPr>
  <p:slideViewPr>
    <p:cSldViewPr snapToGrid="0">
      <p:cViewPr varScale="1">
        <p:scale>
          <a:sx n="111" d="100"/>
          <a:sy n="111" d="100"/>
        </p:scale>
        <p:origin x="5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959CF0-F851-4900-8FED-FC7B9C6E40F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9E7AB6D-8717-4550-990B-903716A91D8A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SIM KZN Pomorze sp. z o.o.</a:t>
          </a:r>
          <a:r>
            <a:rPr lang="pl-PL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 </a:t>
          </a:r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86A706F-E1CF-468D-93CB-BB6C4A64DF1A}" type="parTrans" cxnId="{C4E867E7-58A7-4C9C-86D4-524D04281428}">
      <dgm:prSet/>
      <dgm:spPr/>
      <dgm:t>
        <a:bodyPr/>
        <a:lstStyle/>
        <a:p>
          <a:endParaRPr lang="en-US"/>
        </a:p>
      </dgm:t>
    </dgm:pt>
    <dgm:pt modelId="{0CBFE05E-6A2D-47D7-A0AF-08716F7916BD}" type="sibTrans" cxnId="{C4E867E7-58A7-4C9C-86D4-524D0428142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97F2DA6-CAD7-4DC5-AEAD-6B134F910F3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800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Wspólnicy: KZN oraz gminy: Cedry Wielkie, Czersk, Miasto Człuchów, Dzierzgoń, Gniew, Kępice, Kobylnica, Kolbudy, Kościerzyna, Nowy Staw, Miasto Malbork, Miłoradz, Pelplin, Prabuty Miasto Pruszcz Gdański, Pszczółki, Stary Dzierzgoń, Suchy Dąb i Trąbki Wielkie.</a:t>
          </a:r>
          <a:endParaRPr lang="en-US" sz="18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F2414FE-C5E6-447B-8D1B-9B21795F7911}" type="parTrans" cxnId="{F5D04148-F117-4C1E-8E90-FA4164780FC6}">
      <dgm:prSet/>
      <dgm:spPr/>
      <dgm:t>
        <a:bodyPr/>
        <a:lstStyle/>
        <a:p>
          <a:endParaRPr lang="en-US"/>
        </a:p>
      </dgm:t>
    </dgm:pt>
    <dgm:pt modelId="{1D132DC6-64A7-4330-9FE3-6A6BBF89EAD4}" type="sibTrans" cxnId="{F5D04148-F117-4C1E-8E90-FA4164780FC6}">
      <dgm:prSet/>
      <dgm:spPr/>
      <dgm:t>
        <a:bodyPr/>
        <a:lstStyle/>
        <a:p>
          <a:endParaRPr lang="en-US"/>
        </a:p>
      </dgm:t>
    </dgm:pt>
    <dgm:pt modelId="{EC0FB3F3-03CB-4293-A86E-CBEEF2E0C063}" type="pres">
      <dgm:prSet presAssocID="{04959CF0-F851-4900-8FED-FC7B9C6E40F8}" presName="root" presStyleCnt="0">
        <dgm:presLayoutVars>
          <dgm:dir/>
          <dgm:resizeHandles val="exact"/>
        </dgm:presLayoutVars>
      </dgm:prSet>
      <dgm:spPr/>
    </dgm:pt>
    <dgm:pt modelId="{2D3DCFC2-94F9-4B42-82E8-02E9D74006C9}" type="pres">
      <dgm:prSet presAssocID="{09E7AB6D-8717-4550-990B-903716A91D8A}" presName="compNode" presStyleCnt="0"/>
      <dgm:spPr/>
    </dgm:pt>
    <dgm:pt modelId="{4973CCB1-EFA6-48F9-A9CB-9D6F9E91264F}" type="pres">
      <dgm:prSet presAssocID="{09E7AB6D-8717-4550-990B-903716A91D8A}" presName="bgRect" presStyleLbl="bgShp" presStyleIdx="0" presStyleCnt="2"/>
      <dgm:spPr/>
    </dgm:pt>
    <dgm:pt modelId="{A7E45758-B13F-4630-998B-BE9A01AB30F4}" type="pres">
      <dgm:prSet presAssocID="{09E7AB6D-8717-4550-990B-903716A91D8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225B92E5-7196-478E-9058-D98CF4798C33}" type="pres">
      <dgm:prSet presAssocID="{09E7AB6D-8717-4550-990B-903716A91D8A}" presName="spaceRect" presStyleCnt="0"/>
      <dgm:spPr/>
    </dgm:pt>
    <dgm:pt modelId="{2F017779-43B4-4C21-AEDE-F6ACAB919C12}" type="pres">
      <dgm:prSet presAssocID="{09E7AB6D-8717-4550-990B-903716A91D8A}" presName="parTx" presStyleLbl="revTx" presStyleIdx="0" presStyleCnt="2">
        <dgm:presLayoutVars>
          <dgm:chMax val="0"/>
          <dgm:chPref val="0"/>
        </dgm:presLayoutVars>
      </dgm:prSet>
      <dgm:spPr/>
    </dgm:pt>
    <dgm:pt modelId="{0333ED18-BEA2-4BBA-9C37-728F7A155357}" type="pres">
      <dgm:prSet presAssocID="{0CBFE05E-6A2D-47D7-A0AF-08716F7916BD}" presName="sibTrans" presStyleCnt="0"/>
      <dgm:spPr/>
    </dgm:pt>
    <dgm:pt modelId="{9C7882F5-E27C-4212-8CB1-BD51AC1B86A2}" type="pres">
      <dgm:prSet presAssocID="{A97F2DA6-CAD7-4DC5-AEAD-6B134F910F30}" presName="compNode" presStyleCnt="0"/>
      <dgm:spPr/>
    </dgm:pt>
    <dgm:pt modelId="{D68C26CB-8BBC-4B48-A3FB-154457A06383}" type="pres">
      <dgm:prSet presAssocID="{A97F2DA6-CAD7-4DC5-AEAD-6B134F910F30}" presName="bgRect" presStyleLbl="bgShp" presStyleIdx="1" presStyleCnt="2"/>
      <dgm:spPr/>
    </dgm:pt>
    <dgm:pt modelId="{C057BCC8-A769-4FB7-BAD7-BB06D2FCD3A4}" type="pres">
      <dgm:prSet presAssocID="{A97F2DA6-CAD7-4DC5-AEAD-6B134F910F30}" presName="iconRect" presStyleLbl="node1" presStyleIdx="1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6ADE8E91-4D54-42F3-8FB9-4E3AC615A847}" type="pres">
      <dgm:prSet presAssocID="{A97F2DA6-CAD7-4DC5-AEAD-6B134F910F30}" presName="spaceRect" presStyleCnt="0"/>
      <dgm:spPr/>
    </dgm:pt>
    <dgm:pt modelId="{DDEAED86-3AC7-47AF-AF46-1D10D3ED96B8}" type="pres">
      <dgm:prSet presAssocID="{A97F2DA6-CAD7-4DC5-AEAD-6B134F910F3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5D04148-F117-4C1E-8E90-FA4164780FC6}" srcId="{04959CF0-F851-4900-8FED-FC7B9C6E40F8}" destId="{A97F2DA6-CAD7-4DC5-AEAD-6B134F910F30}" srcOrd="1" destOrd="0" parTransId="{2F2414FE-C5E6-447B-8D1B-9B21795F7911}" sibTransId="{1D132DC6-64A7-4330-9FE3-6A6BBF89EAD4}"/>
    <dgm:cxn modelId="{0051A085-C63F-41EB-B821-DA99468B7FE3}" type="presOf" srcId="{A97F2DA6-CAD7-4DC5-AEAD-6B134F910F30}" destId="{DDEAED86-3AC7-47AF-AF46-1D10D3ED96B8}" srcOrd="0" destOrd="0" presId="urn:microsoft.com/office/officeart/2018/2/layout/IconVerticalSolidList"/>
    <dgm:cxn modelId="{45211DD2-03C5-4BCC-992B-F4DFEA525433}" type="presOf" srcId="{04959CF0-F851-4900-8FED-FC7B9C6E40F8}" destId="{EC0FB3F3-03CB-4293-A86E-CBEEF2E0C063}" srcOrd="0" destOrd="0" presId="urn:microsoft.com/office/officeart/2018/2/layout/IconVerticalSolidList"/>
    <dgm:cxn modelId="{C4E867E7-58A7-4C9C-86D4-524D04281428}" srcId="{04959CF0-F851-4900-8FED-FC7B9C6E40F8}" destId="{09E7AB6D-8717-4550-990B-903716A91D8A}" srcOrd="0" destOrd="0" parTransId="{386A706F-E1CF-468D-93CB-BB6C4A64DF1A}" sibTransId="{0CBFE05E-6A2D-47D7-A0AF-08716F7916BD}"/>
    <dgm:cxn modelId="{EF4461EB-F612-4F4B-9922-423AEEB96E6C}" type="presOf" srcId="{09E7AB6D-8717-4550-990B-903716A91D8A}" destId="{2F017779-43B4-4C21-AEDE-F6ACAB919C12}" srcOrd="0" destOrd="0" presId="urn:microsoft.com/office/officeart/2018/2/layout/IconVerticalSolidList"/>
    <dgm:cxn modelId="{E35DACFA-87E1-40B3-BAFF-0F0656D56094}" type="presParOf" srcId="{EC0FB3F3-03CB-4293-A86E-CBEEF2E0C063}" destId="{2D3DCFC2-94F9-4B42-82E8-02E9D74006C9}" srcOrd="0" destOrd="0" presId="urn:microsoft.com/office/officeart/2018/2/layout/IconVerticalSolidList"/>
    <dgm:cxn modelId="{AC604AE2-F2EB-42FE-A030-06824BF3A2FA}" type="presParOf" srcId="{2D3DCFC2-94F9-4B42-82E8-02E9D74006C9}" destId="{4973CCB1-EFA6-48F9-A9CB-9D6F9E91264F}" srcOrd="0" destOrd="0" presId="urn:microsoft.com/office/officeart/2018/2/layout/IconVerticalSolidList"/>
    <dgm:cxn modelId="{2F4F9A30-963A-4A12-939C-D6B42E8B8B5D}" type="presParOf" srcId="{2D3DCFC2-94F9-4B42-82E8-02E9D74006C9}" destId="{A7E45758-B13F-4630-998B-BE9A01AB30F4}" srcOrd="1" destOrd="0" presId="urn:microsoft.com/office/officeart/2018/2/layout/IconVerticalSolidList"/>
    <dgm:cxn modelId="{A78B6671-5E27-401D-8360-F0016FD91ED0}" type="presParOf" srcId="{2D3DCFC2-94F9-4B42-82E8-02E9D74006C9}" destId="{225B92E5-7196-478E-9058-D98CF4798C33}" srcOrd="2" destOrd="0" presId="urn:microsoft.com/office/officeart/2018/2/layout/IconVerticalSolidList"/>
    <dgm:cxn modelId="{29DCB9A7-FC4C-4703-B958-9682C9E8503A}" type="presParOf" srcId="{2D3DCFC2-94F9-4B42-82E8-02E9D74006C9}" destId="{2F017779-43B4-4C21-AEDE-F6ACAB919C12}" srcOrd="3" destOrd="0" presId="urn:microsoft.com/office/officeart/2018/2/layout/IconVerticalSolidList"/>
    <dgm:cxn modelId="{3A5E732E-1EE5-44B5-8C2E-F7D4E811F3EA}" type="presParOf" srcId="{EC0FB3F3-03CB-4293-A86E-CBEEF2E0C063}" destId="{0333ED18-BEA2-4BBA-9C37-728F7A155357}" srcOrd="1" destOrd="0" presId="urn:microsoft.com/office/officeart/2018/2/layout/IconVerticalSolidList"/>
    <dgm:cxn modelId="{C6F23E62-B751-4F2A-80A8-C6FA24F78F11}" type="presParOf" srcId="{EC0FB3F3-03CB-4293-A86E-CBEEF2E0C063}" destId="{9C7882F5-E27C-4212-8CB1-BD51AC1B86A2}" srcOrd="2" destOrd="0" presId="urn:microsoft.com/office/officeart/2018/2/layout/IconVerticalSolidList"/>
    <dgm:cxn modelId="{024FB325-17A6-4FE8-93DC-18EF22CDDD6C}" type="presParOf" srcId="{9C7882F5-E27C-4212-8CB1-BD51AC1B86A2}" destId="{D68C26CB-8BBC-4B48-A3FB-154457A06383}" srcOrd="0" destOrd="0" presId="urn:microsoft.com/office/officeart/2018/2/layout/IconVerticalSolidList"/>
    <dgm:cxn modelId="{9F9568CB-AB75-4B1A-A17C-6CF13885C975}" type="presParOf" srcId="{9C7882F5-E27C-4212-8CB1-BD51AC1B86A2}" destId="{C057BCC8-A769-4FB7-BAD7-BB06D2FCD3A4}" srcOrd="1" destOrd="0" presId="urn:microsoft.com/office/officeart/2018/2/layout/IconVerticalSolidList"/>
    <dgm:cxn modelId="{347B947E-157C-4C40-BC03-A5ECA21E6319}" type="presParOf" srcId="{9C7882F5-E27C-4212-8CB1-BD51AC1B86A2}" destId="{6ADE8E91-4D54-42F3-8FB9-4E3AC615A847}" srcOrd="2" destOrd="0" presId="urn:microsoft.com/office/officeart/2018/2/layout/IconVerticalSolidList"/>
    <dgm:cxn modelId="{D293865D-5FD2-452F-892D-99DEA1F9E54D}" type="presParOf" srcId="{9C7882F5-E27C-4212-8CB1-BD51AC1B86A2}" destId="{DDEAED86-3AC7-47AF-AF46-1D10D3ED96B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3CCB1-EFA6-48F9-A9CB-9D6F9E91264F}">
      <dsp:nvSpPr>
        <dsp:cNvPr id="0" name=""/>
        <dsp:cNvSpPr/>
      </dsp:nvSpPr>
      <dsp:spPr>
        <a:xfrm>
          <a:off x="0" y="683279"/>
          <a:ext cx="11292840" cy="126144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45758-B13F-4630-998B-BE9A01AB30F4}">
      <dsp:nvSpPr>
        <dsp:cNvPr id="0" name=""/>
        <dsp:cNvSpPr/>
      </dsp:nvSpPr>
      <dsp:spPr>
        <a:xfrm>
          <a:off x="381585" y="967103"/>
          <a:ext cx="693792" cy="6937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17779-43B4-4C21-AEDE-F6ACAB919C12}">
      <dsp:nvSpPr>
        <dsp:cNvPr id="0" name=""/>
        <dsp:cNvSpPr/>
      </dsp:nvSpPr>
      <dsp:spPr>
        <a:xfrm>
          <a:off x="1456963" y="683279"/>
          <a:ext cx="9835876" cy="126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502" tIns="133502" rIns="133502" bIns="13350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b="1" i="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SIM KZN Pomorze sp. z o.o.</a:t>
          </a:r>
          <a:r>
            <a:rPr lang="pl-PL" sz="2500" b="0" i="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 </a:t>
          </a:r>
          <a:endParaRPr lang="en-US" sz="25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456963" y="683279"/>
        <a:ext cx="9835876" cy="1261440"/>
      </dsp:txXfrm>
    </dsp:sp>
    <dsp:sp modelId="{D68C26CB-8BBC-4B48-A3FB-154457A06383}">
      <dsp:nvSpPr>
        <dsp:cNvPr id="0" name=""/>
        <dsp:cNvSpPr/>
      </dsp:nvSpPr>
      <dsp:spPr>
        <a:xfrm>
          <a:off x="0" y="2260080"/>
          <a:ext cx="11292840" cy="126144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57BCC8-A769-4FB7-BAD7-BB06D2FCD3A4}">
      <dsp:nvSpPr>
        <dsp:cNvPr id="0" name=""/>
        <dsp:cNvSpPr/>
      </dsp:nvSpPr>
      <dsp:spPr>
        <a:xfrm>
          <a:off x="381585" y="2543904"/>
          <a:ext cx="693792" cy="693792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AED86-3AC7-47AF-AF46-1D10D3ED96B8}">
      <dsp:nvSpPr>
        <dsp:cNvPr id="0" name=""/>
        <dsp:cNvSpPr/>
      </dsp:nvSpPr>
      <dsp:spPr>
        <a:xfrm>
          <a:off x="1456963" y="2260080"/>
          <a:ext cx="9835876" cy="126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502" tIns="133502" rIns="133502" bIns="13350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i="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Wspólnicy: KZN oraz gminy: Cedry Wielkie, Czersk, Miasto Człuchów, Dzierzgoń, Gniew, Kępice, Kobylnica, Kolbudy, Kościerzyna, Nowy Staw, Miasto Malbork, Miłoradz, Pelplin, Prabuty Miasto Pruszcz Gdański, Pszczółki, Stary Dzierzgoń, Suchy Dąb i Trąbki Wielkie.</a:t>
          </a:r>
          <a:endParaRPr lang="en-US" sz="18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456963" y="2260080"/>
        <a:ext cx="9835876" cy="1261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E26D37A0-F398-4276-AAF6-E62AA90BC9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7D96B402-FD6E-4995-8160-C6DD76DAAC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1F2ADED7-DCE3-4CDF-977D-3B0281FA9E9C}" type="datetime1">
              <a:rPr lang="pl-PL" smtClean="0"/>
              <a:t>05.03.2025</a:t>
            </a:fld>
            <a:endParaRPr lang="pl-PL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67BA7967-B488-405D-84A2-64F6D9128F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6A65115A-3EB4-4B47-8F4B-4F42519BF9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DD0885D5-D443-4228-8B2C-B9DF9A30D5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7891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2309FF67-D9C8-49E5-99A0-192FF3BF6191}" type="datetime1">
              <a:rPr lang="pl-PL" smtClean="0"/>
              <a:pPr/>
              <a:t>05.03.2025</a:t>
            </a:fld>
            <a:endParaRPr lang="pl-PL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69D2F9AB-3C90-481E-8C34-4F549BF455D7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89171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6169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99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8784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1AF41-0D1B-CD78-DEE1-8821D26BC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571C0D4C-D3DA-D2E7-1CBD-08017F149A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C31060D4-742D-0AF0-68DC-EB1F224F5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C3638139-C316-7BD4-97D0-F2940A00F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0320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CFDB7-B69E-F619-F226-2E1D5A8AF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C81877A9-32A4-6DF2-D570-9EBA34DEC0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6828CE27-1BA6-D319-679C-714E5D377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439946CC-B2C1-3CCA-63BE-A3F766612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6767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522AE-FA30-639E-CD66-759555547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6A9DABEB-9ACE-7626-C713-EB8118D84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01097321-1EEE-6026-E927-C6BB94E493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E11350C5-BC05-B6DB-CA0D-5F8E6E492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5800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0D5CC-2988-AC34-001D-7E1163E84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A5B7F47B-02B0-6898-1B09-CB34B7F96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D67BE614-201D-F7AB-04D6-AFEC175C6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0FAD257D-4951-C9B8-0301-C352B3F880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0865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39BDD-C153-EBF6-FC7B-59C283E7B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D876D179-9CB2-C9C1-4A76-C2C686E023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D8CA18D5-B2B3-83F2-A5AE-A2D027348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77191794-49CA-A8E6-EE2A-97657605B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0096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F9B2D-1A90-C316-E380-E794AFA57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3DD52E37-E26E-08A3-4EBC-73DD55A177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08159837-BBEA-470E-C96C-A417F222EF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3AA85841-C638-0A3B-1EDC-33F51417AF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6292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678D9-4306-2EE8-3E7F-C836CC6D8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19A8D300-1AE4-3338-A642-A3E4FBEDB5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9BE43B9C-6B79-CA7F-7551-23E85395A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FF7B5996-3E2F-3B3F-37B6-F3C81312C8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2498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721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1139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0823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3058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14779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4799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213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9741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5573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5416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80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3376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9747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671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8" name="Data — symbol zastępczy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182F8CD7-598E-40D5-BF9B-CAE68BF4C160}" type="datetime1">
              <a:rPr lang="pl-PL" noProof="0" smtClean="0"/>
              <a:t>05.03.2025</a:t>
            </a:fld>
            <a:endParaRPr lang="pl-PL" noProof="0"/>
          </a:p>
        </p:txBody>
      </p:sp>
      <p:sp>
        <p:nvSpPr>
          <p:cNvPr id="10" name="Numer slajdu — symbol zastępczy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1" name="Stopka — symbol zastępczy 5">
            <a:extLst>
              <a:ext uri="{FF2B5EF4-FFF2-40B4-BE49-F238E27FC236}">
                <a16:creationId xmlns:a16="http://schemas.microsoft.com/office/drawing/2014/main" id="{3FB45199-F13E-4CB5-AF62-71432CD4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l-PL" noProof="0"/>
              <a:t>Prowadzenie zajęć</a:t>
            </a:r>
          </a:p>
        </p:txBody>
      </p:sp>
    </p:spTree>
    <p:extLst>
      <p:ext uri="{BB962C8B-B14F-4D97-AF65-F5344CB8AC3E}">
        <p14:creationId xmlns:p14="http://schemas.microsoft.com/office/powerpoint/2010/main" val="3800925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raz — symbol zastępczy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42275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0" name="Obraz — symbol zastępczy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529" y="457200"/>
            <a:ext cx="3790884" cy="1600200"/>
          </a:xfrm>
        </p:spPr>
        <p:txBody>
          <a:bodyPr rtlCol="0"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9AC935A1-3DFF-457D-8C70-E337C3D84F5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8529" y="2057400"/>
            <a:ext cx="3790884" cy="3811588"/>
          </a:xfrm>
        </p:spPr>
        <p:txBody>
          <a:bodyPr rtlCol="0"/>
          <a:lstStyle>
            <a:lvl1pPr marL="216000" indent="-216000">
              <a:lnSpc>
                <a:spcPct val="90000"/>
              </a:lnSpc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B660EAA8-332A-479B-BB3D-76FB1FBA4573}" type="datetime1">
              <a:rPr lang="pl-PL" noProof="0" smtClean="0"/>
              <a:t>05.03.2025</a:t>
            </a:fld>
            <a:endParaRPr lang="pl-PL" noProof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1" name="Stopka — symbol zastępczy 5">
            <a:extLst>
              <a:ext uri="{FF2B5EF4-FFF2-40B4-BE49-F238E27FC236}">
                <a16:creationId xmlns:a16="http://schemas.microsoft.com/office/drawing/2014/main" id="{A620A17C-5577-4021-9044-146DC609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l-PL" noProof="0"/>
              <a:t>Prowadzenie zajęć</a:t>
            </a:r>
          </a:p>
        </p:txBody>
      </p:sp>
    </p:spTree>
    <p:extLst>
      <p:ext uri="{BB962C8B-B14F-4D97-AF65-F5344CB8AC3E}">
        <p14:creationId xmlns:p14="http://schemas.microsoft.com/office/powerpoint/2010/main" val="2686224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 z podpise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raz — symbol zastępczy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0" name="Obraz — symbol zastępczy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4457" y="457200"/>
            <a:ext cx="3790884" cy="1600200"/>
          </a:xfrm>
        </p:spPr>
        <p:txBody>
          <a:bodyPr rtlCol="0"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83E34AFC-1520-4209-BE34-2C8C38FFA884}" type="datetime1">
              <a:rPr lang="pl-PL" noProof="0" smtClean="0"/>
              <a:t>05.03.2025</a:t>
            </a:fld>
            <a:endParaRPr lang="pl-PL" noProof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1" name="Zawartość — symbol zastępczy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144457" y="2057400"/>
            <a:ext cx="3791456" cy="3862388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12" name="Stopka — symbol zastępczy 5">
            <a:extLst>
              <a:ext uri="{FF2B5EF4-FFF2-40B4-BE49-F238E27FC236}">
                <a16:creationId xmlns:a16="http://schemas.microsoft.com/office/drawing/2014/main" id="{3D444C08-6A3A-4BFB-9494-43F3DE33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l-PL" noProof="0"/>
              <a:t>Prowadzenie zajęć</a:t>
            </a:r>
          </a:p>
        </p:txBody>
      </p:sp>
    </p:spTree>
    <p:extLst>
      <p:ext uri="{BB962C8B-B14F-4D97-AF65-F5344CB8AC3E}">
        <p14:creationId xmlns:p14="http://schemas.microsoft.com/office/powerpoint/2010/main" val="1445521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 z podpise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raz — symbol zastępczy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0" name="Obraz — symbol zastępczy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244562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5530" y="457200"/>
            <a:ext cx="3577394" cy="1600200"/>
          </a:xfrm>
        </p:spPr>
        <p:txBody>
          <a:bodyPr rtlCol="0"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69995170-6A84-473E-AD9D-1FF48CE48168}" type="datetime1">
              <a:rPr lang="pl-PL" noProof="0" smtClean="0"/>
              <a:t>05.03.2025</a:t>
            </a:fld>
            <a:endParaRPr lang="pl-PL" noProof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1" name="Zawartość — symbol zastępczy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55530" y="2057400"/>
            <a:ext cx="3577934" cy="3862388"/>
          </a:xfrm>
        </p:spPr>
        <p:txBody>
          <a:bodyPr rtlCol="0"/>
          <a:lstStyle>
            <a:lvl1pPr marL="0" indent="0">
              <a:lnSpc>
                <a:spcPct val="90000"/>
              </a:lnSpc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-306000">
              <a:defRPr/>
            </a:lvl2pPr>
            <a:lvl3pPr marL="306000" indent="-306000">
              <a:defRPr/>
            </a:lvl3pPr>
            <a:lvl4pPr marL="306000" indent="-306000">
              <a:defRPr/>
            </a:lvl4pPr>
            <a:lvl5pPr marL="306000" indent="-306000">
              <a:defRPr/>
            </a:lvl5pPr>
          </a:lstStyle>
          <a:p>
            <a:pPr marL="216000" lvl="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pl-PL" noProof="0"/>
              <a:t>Kliknij, aby edytować style wzorców tekstu</a:t>
            </a:r>
          </a:p>
          <a:p>
            <a:pPr marL="216000" lvl="1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pl-PL" noProof="0"/>
              <a:t>Drugi poziom</a:t>
            </a:r>
          </a:p>
        </p:txBody>
      </p:sp>
      <p:sp>
        <p:nvSpPr>
          <p:cNvPr id="9" name="Stopka — symbol zastępczy 5">
            <a:extLst>
              <a:ext uri="{FF2B5EF4-FFF2-40B4-BE49-F238E27FC236}">
                <a16:creationId xmlns:a16="http://schemas.microsoft.com/office/drawing/2014/main" id="{FE695AAC-8311-4518-A219-DE58BF92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l-PL" noProof="0"/>
              <a:t>Prowadzenie zajęć</a:t>
            </a:r>
          </a:p>
        </p:txBody>
      </p:sp>
    </p:spTree>
    <p:extLst>
      <p:ext uri="{BB962C8B-B14F-4D97-AF65-F5344CB8AC3E}">
        <p14:creationId xmlns:p14="http://schemas.microsoft.com/office/powerpoint/2010/main" val="917956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8119868" y="5356067"/>
            <a:ext cx="3625595" cy="1000782"/>
          </a:xfrm>
          <a:solidFill>
            <a:srgbClr val="465359"/>
          </a:solidFill>
        </p:spPr>
        <p:txBody>
          <a:bodyPr lIns="91440" tIns="0" rIns="91440" bIns="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119869" y="453642"/>
            <a:ext cx="3625595" cy="4826023"/>
          </a:xfrm>
          <a:solidFill>
            <a:schemeClr val="accent1"/>
          </a:solidFill>
        </p:spPr>
        <p:txBody>
          <a:bodyPr tIns="0" bIns="0" rtlCol="0" anchor="ctr" anchorCtr="0">
            <a:noAutofit/>
          </a:bodyPr>
          <a:lstStyle>
            <a:lvl1pPr algn="ctr"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439766" y="453642"/>
            <a:ext cx="7602421" cy="5903207"/>
          </a:xfrm>
          <a:solidFill>
            <a:schemeClr val="bg1">
              <a:lumMod val="85000"/>
            </a:schemeClr>
          </a:solidFill>
        </p:spPr>
        <p:txBody>
          <a:bodyPr lIns="457200" tIns="457200" rtlCol="0"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fld id="{6F599550-8D22-4D47-89FB-9D3D04C45213}" type="datetime1">
              <a:rPr lang="pl-PL" noProof="0" smtClean="0"/>
              <a:t>05.03.2025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l-PL" noProof="0"/>
              <a:t>Prowadzenie zajęć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61790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C81F13A5-61B9-419A-9B13-8BD37BE2841E}"/>
              </a:ext>
            </a:extLst>
          </p:cNvPr>
          <p:cNvSpPr/>
          <p:nvPr userDrawn="1"/>
        </p:nvSpPr>
        <p:spPr>
          <a:xfrm>
            <a:off x="446532" y="4199467"/>
            <a:ext cx="11296732" cy="2191098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9226" y="4262316"/>
            <a:ext cx="9391524" cy="98833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Obraz — symbol zastępczy 3">
            <a:extLst>
              <a:ext uri="{FF2B5EF4-FFF2-40B4-BE49-F238E27FC236}">
                <a16:creationId xmlns:a16="http://schemas.microsoft.com/office/drawing/2014/main" id="{5B084B74-38B3-42C8-B8E4-A0D13B059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25" y="606425"/>
            <a:ext cx="11304588" cy="353695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75F22525-79A2-451F-9944-47D4183A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6E7856AB-89CD-4679-99E8-CE79E3FB7E41}" type="datetime1">
              <a:rPr lang="pl-PL" noProof="0" smtClean="0"/>
              <a:t>05.03.2025</a:t>
            </a:fld>
            <a:endParaRPr lang="pl-PL" noProof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l-PL" noProof="0"/>
              <a:t>Prowadzenie zajęć</a:t>
            </a:r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85EB5327-3B98-4D40-987B-863866194F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863" y="5303610"/>
            <a:ext cx="9391888" cy="614363"/>
          </a:xfrm>
        </p:spPr>
        <p:txBody>
          <a:bodyPr rtlCol="0"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24000" indent="0">
              <a:buNone/>
              <a:defRPr/>
            </a:lvl2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</p:spTree>
    <p:extLst>
      <p:ext uri="{BB962C8B-B14F-4D97-AF65-F5344CB8AC3E}">
        <p14:creationId xmlns:p14="http://schemas.microsoft.com/office/powerpoint/2010/main" val="213052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0E1E5BC7-14DB-4D6F-81CA-1F287979D51C}" type="datetime1">
              <a:rPr lang="pl-PL" noProof="0" smtClean="0"/>
              <a:t>05.03.2025</a:t>
            </a:fld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7" name="Stopka — symbol zastępczy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l-PL" noProof="0"/>
              <a:t>Prowadzenie zajęć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1" name="Zawartość — symbol zastępczy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4BEF2A5-8557-4173-AE22-E9A8F7C27364}" type="datetime1">
              <a:rPr lang="pl-PL" noProof="0" smtClean="0"/>
              <a:t>05.03.2025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noProof="0"/>
              <a:t>Prowadzenie zajęć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59F479D-7533-4EEF-A06F-7CD2FE3DB90D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70703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782FE138-0F70-48FD-93AB-0A9279FD56CD}" type="datetime1">
              <a:rPr lang="pl-PL" noProof="0" smtClean="0"/>
              <a:t>05.03.2025</a:t>
            </a:fld>
            <a:endParaRPr lang="pl-PL" noProof="0"/>
          </a:p>
        </p:txBody>
      </p:sp>
      <p:sp>
        <p:nvSpPr>
          <p:cNvPr id="10" name="Numer slajdu — symbol zastępczy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1" name="Stopka — symbol zastępczy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l-PL" noProof="0"/>
              <a:t>Prowadzenie zajęć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4" name="Zawartość — symbol zastępczy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15" name="Zawartość — symbol zastępczy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950CE4CA-34EA-472D-A23C-1DE165FC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591AAA60-F93C-4597-87D9-1530B03CB587}" type="datetime1">
              <a:rPr lang="pl-PL" noProof="0" smtClean="0"/>
              <a:t>05.03.2025</a:t>
            </a:fld>
            <a:endParaRPr lang="pl-PL" noProof="0"/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52AC1173-613F-48B1-B860-00397875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0" name="Stopka — symbol zastępczy 5">
            <a:extLst>
              <a:ext uri="{FF2B5EF4-FFF2-40B4-BE49-F238E27FC236}">
                <a16:creationId xmlns:a16="http://schemas.microsoft.com/office/drawing/2014/main" id="{94036C93-814B-4155-A748-7731CA60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l-PL" noProof="0"/>
              <a:t>Prowadzenie zajęć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A4EE69F-D906-40FA-8109-46DF1B1A16FA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7DC41C5E-3615-4EA8-B8E6-E2B196256B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3" name="Tekst — symbol zastępczy 2">
            <a:extLst>
              <a:ext uri="{FF2B5EF4-FFF2-40B4-BE49-F238E27FC236}">
                <a16:creationId xmlns:a16="http://schemas.microsoft.com/office/drawing/2014/main" id="{9555D9C2-1EA2-4557-9496-E7AEA7A1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14" name="Zawartość — symbol zastępczy 3">
            <a:extLst>
              <a:ext uri="{FF2B5EF4-FFF2-40B4-BE49-F238E27FC236}">
                <a16:creationId xmlns:a16="http://schemas.microsoft.com/office/drawing/2014/main" id="{A464C6A4-3497-4DA5-945D-7A771E38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15" name="Tekst — symbol zastępczy 4">
            <a:extLst>
              <a:ext uri="{FF2B5EF4-FFF2-40B4-BE49-F238E27FC236}">
                <a16:creationId xmlns:a16="http://schemas.microsoft.com/office/drawing/2014/main" id="{91C3F39A-C070-4EEB-9285-4EFBEE5FB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16" name="Zawartość — symbol zastępczy 5">
            <a:extLst>
              <a:ext uri="{FF2B5EF4-FFF2-40B4-BE49-F238E27FC236}">
                <a16:creationId xmlns:a16="http://schemas.microsoft.com/office/drawing/2014/main" id="{07E4AC67-32FA-4B42-9340-5E57C82F7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9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75F22525-79A2-451F-9944-47D4183A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05012246-1A72-43CB-B51C-C74A98E00666}" type="datetime1">
              <a:rPr lang="pl-PL" noProof="0" smtClean="0"/>
              <a:t>05.03.2025</a:t>
            </a:fld>
            <a:endParaRPr lang="pl-PL" noProof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l-PL" noProof="0"/>
              <a:t>Prowadzenie zajęć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020220C-6241-4A3B-9017-445FC82876DD}"/>
              </a:ext>
            </a:extLst>
          </p:cNvPr>
          <p:cNvSpPr>
            <a:spLocks noChangeAspect="1"/>
          </p:cNvSpPr>
          <p:nvPr userDrawn="1"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230041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1BA4B42F-2C80-4037-BF8E-C209D59D9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35376"/>
            <a:ext cx="2844799" cy="365125"/>
          </a:xfrm>
        </p:spPr>
        <p:txBody>
          <a:bodyPr rtlCol="0"/>
          <a:lstStyle/>
          <a:p>
            <a:pPr rtl="0"/>
            <a:fld id="{09021341-A789-41C4-8002-18DA36FB3877}" type="datetime1">
              <a:rPr lang="pl-PL" noProof="0" smtClean="0"/>
              <a:t>05.03.2025</a:t>
            </a:fld>
            <a:endParaRPr lang="pl-PL" noProof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78E56474-3A38-4097-8649-FAF662D8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35376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5" name="Stopka — symbol zastępczy 5">
            <a:extLst>
              <a:ext uri="{FF2B5EF4-FFF2-40B4-BE49-F238E27FC236}">
                <a16:creationId xmlns:a16="http://schemas.microsoft.com/office/drawing/2014/main" id="{FF907DD0-6A5F-4994-AB77-82E29722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35376"/>
            <a:ext cx="6818262" cy="365125"/>
          </a:xfrm>
        </p:spPr>
        <p:txBody>
          <a:bodyPr rtlCol="0"/>
          <a:lstStyle/>
          <a:p>
            <a:pPr algn="l" rtl="0"/>
            <a:r>
              <a:rPr lang="pl-PL" noProof="0"/>
              <a:t>Prowadzenie zajęć</a:t>
            </a:r>
          </a:p>
        </p:txBody>
      </p:sp>
    </p:spTree>
    <p:extLst>
      <p:ext uri="{BB962C8B-B14F-4D97-AF65-F5344CB8AC3E}">
        <p14:creationId xmlns:p14="http://schemas.microsoft.com/office/powerpoint/2010/main" val="290211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B11BF3AA-AA64-40B2-94AA-20312968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E92C8534-02C1-4E76-9DF4-FCE4C9530E6C}" type="datetime1">
              <a:rPr lang="pl-PL" noProof="0" smtClean="0"/>
              <a:t>05.03.2025</a:t>
            </a:fld>
            <a:endParaRPr lang="pl-PL" noProof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E1444EA1-5452-4A23-B72D-9B65C311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8" name="Stopka — symbol zastępczy 5">
            <a:extLst>
              <a:ext uri="{FF2B5EF4-FFF2-40B4-BE49-F238E27FC236}">
                <a16:creationId xmlns:a16="http://schemas.microsoft.com/office/drawing/2014/main" id="{3A5BB48A-749C-4DBB-8723-91ACE9C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l-PL" noProof="0"/>
              <a:t>Prowadzenie zajęć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4F70AE1-0373-4B8E-9C6F-A87681145315}"/>
              </a:ext>
            </a:extLst>
          </p:cNvPr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A4CFD6FA-0DEF-4E30-82DA-0BAB26B41E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1" name="Zawartość — symbol zastępczy 2">
            <a:extLst>
              <a:ext uri="{FF2B5EF4-FFF2-40B4-BE49-F238E27FC236}">
                <a16:creationId xmlns:a16="http://schemas.microsoft.com/office/drawing/2014/main" id="{C01EE411-05BB-43B4-BF85-422243003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12" name="Tekst — symbol zastępczy 3">
            <a:extLst>
              <a:ext uri="{FF2B5EF4-FFF2-40B4-BE49-F238E27FC236}">
                <a16:creationId xmlns:a16="http://schemas.microsoft.com/office/drawing/2014/main" id="{7C2A48C1-57D3-4A3D-B843-6ACC41EEE8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</p:spTree>
    <p:extLst>
      <p:ext uri="{BB962C8B-B14F-4D97-AF65-F5344CB8AC3E}">
        <p14:creationId xmlns:p14="http://schemas.microsoft.com/office/powerpoint/2010/main" val="140227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D1A23B99-69E5-4F9B-951F-9C45C2AEF8DF}" type="datetime1">
              <a:rPr lang="pl-PL" noProof="0" smtClean="0"/>
              <a:t>05.03.2025</a:t>
            </a:fld>
            <a:endParaRPr lang="pl-PL" noProof="0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8" name="Stopka — symbol zastępczy 5">
            <a:extLst>
              <a:ext uri="{FF2B5EF4-FFF2-40B4-BE49-F238E27FC236}">
                <a16:creationId xmlns:a16="http://schemas.microsoft.com/office/drawing/2014/main" id="{D740D193-BF72-46A1-AFE9-DA960BAB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pl-PL" noProof="0"/>
              <a:t>Prowadzenie zajęć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47352EA-4890-4FE1-97BD-8CCB09F58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0" name="Obraz — symbol zastępczy 2">
            <a:extLst>
              <a:ext uri="{FF2B5EF4-FFF2-40B4-BE49-F238E27FC236}">
                <a16:creationId xmlns:a16="http://schemas.microsoft.com/office/drawing/2014/main" id="{EEBAE269-6AC1-4BFB-8694-696AFD04DC8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1" name="Tekst — symbol zastępczy 3">
            <a:extLst>
              <a:ext uri="{FF2B5EF4-FFF2-40B4-BE49-F238E27FC236}">
                <a16:creationId xmlns:a16="http://schemas.microsoft.com/office/drawing/2014/main" id="{F67E35A4-831E-477F-9962-C62C2A6492C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</p:spTree>
    <p:extLst>
      <p:ext uri="{BB962C8B-B14F-4D97-AF65-F5344CB8AC3E}">
        <p14:creationId xmlns:p14="http://schemas.microsoft.com/office/powerpoint/2010/main" val="3008106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56E538FD-9F1E-498F-B913-05F944A5CCF8}" type="datetime1">
              <a:rPr lang="pl-PL" noProof="0" smtClean="0"/>
              <a:t>05.03.2025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484940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Prowadzenie zajęć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3A98EE3D-8CD1-4C3F-BD1C-C98C9596463C}" type="slidenum">
              <a:rPr lang="pl-PL" noProof="0" smtClean="0"/>
              <a:pPr rtl="0"/>
              <a:t>‹#›</a:t>
            </a:fld>
            <a:endParaRPr lang="pl-PL" noProof="0"/>
          </a:p>
        </p:txBody>
      </p:sp>
      <p:sp>
        <p:nvSpPr>
          <p:cNvPr id="9" name="Prostokąt 8"/>
          <p:cNvSpPr/>
          <p:nvPr/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Prostokąt 9"/>
          <p:cNvSpPr/>
          <p:nvPr/>
        </p:nvSpPr>
        <p:spPr>
          <a:xfrm>
            <a:off x="8042147" y="456120"/>
            <a:ext cx="3703320" cy="93600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Prostokąt 10"/>
          <p:cNvSpPr/>
          <p:nvPr/>
        </p:nvSpPr>
        <p:spPr>
          <a:xfrm>
            <a:off x="4241830" y="456120"/>
            <a:ext cx="3703320" cy="9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387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8" r:id="rId2"/>
    <p:sldLayoutId id="2147483743" r:id="rId3"/>
    <p:sldLayoutId id="2147483726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40" r:id="rId10"/>
    <p:sldLayoutId id="2147483741" r:id="rId11"/>
    <p:sldLayoutId id="2147483742" r:id="rId12"/>
    <p:sldLayoutId id="2147483739" r:id="rId13"/>
    <p:sldLayoutId id="2147483744" r:id="rId1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A3CCA8B2-40F5-1273-87D2-8C6EFB163A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</a:extLst>
          </a:blip>
          <a:srcRect l="13807" r="13807"/>
          <a:stretch/>
        </p:blipFill>
        <p:spPr>
          <a:xfrm>
            <a:off x="446536" y="453642"/>
            <a:ext cx="11310035" cy="5902325"/>
          </a:xfrm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E44B5A-2CD9-455F-FD6C-2041ED9D2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pl-PL" noProof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422129-DB4E-D799-E37D-AEF8AD19D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pl-PL" noProof="0" smtClean="0"/>
              <a:t>1</a:t>
            </a:fld>
            <a:endParaRPr lang="pl-PL" noProof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1310EFA-8FCB-36AE-C030-9814463CC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7575" y="385695"/>
            <a:ext cx="5676850" cy="1892285"/>
          </a:xfrm>
          <a:prstGeom prst="rect">
            <a:avLst/>
          </a:prstGeom>
        </p:spPr>
      </p:pic>
      <p:pic>
        <p:nvPicPr>
          <p:cNvPr id="3" name="Obraz 2" descr="Obraz zawierający na wolnym powietrzu, roślina, okno, drzewo&#10;&#10;Opis wygenerowany automatycznie">
            <a:extLst>
              <a:ext uri="{FF2B5EF4-FFF2-40B4-BE49-F238E27FC236}">
                <a16:creationId xmlns:a16="http://schemas.microsoft.com/office/drawing/2014/main" id="{A4054E9A-9979-51E4-C11C-E6D3EDE9B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890" y="451863"/>
            <a:ext cx="11307535" cy="5476875"/>
          </a:xfrm>
          <a:prstGeom prst="rect">
            <a:avLst/>
          </a:prstGeom>
        </p:spPr>
      </p:pic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5D1F6324-E17C-2FDB-58E2-E37DFDE07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536" y="5423221"/>
            <a:ext cx="11310035" cy="1000782"/>
          </a:xfrm>
        </p:spPr>
        <p:txBody>
          <a:bodyPr/>
          <a:lstStyle/>
          <a:p>
            <a:r>
              <a:rPr lang="pl-PL" dirty="0"/>
              <a:t>Człuchów, 04.03.2025</a:t>
            </a:r>
          </a:p>
        </p:txBody>
      </p:sp>
    </p:spTree>
    <p:extLst>
      <p:ext uri="{BB962C8B-B14F-4D97-AF65-F5344CB8AC3E}">
        <p14:creationId xmlns:p14="http://schemas.microsoft.com/office/powerpoint/2010/main" val="3068386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62B8B63-820C-4F4B-9D8C-FA4992010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2871" y="261484"/>
            <a:ext cx="3790884" cy="1600200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pl-PL" b="1"/>
              <a:t>co budujemy w Człuchowie </a:t>
            </a:r>
            <a:r>
              <a:rPr lang="pl-PL"/>
              <a:t>? </a:t>
            </a:r>
          </a:p>
        </p:txBody>
      </p:sp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7F2BD5CD-FE0A-435A-88F4-C8597945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F603CDE5-C1D8-4EDD-870F-A498BAFA520F}" type="slidenum">
              <a:rPr lang="pl-PL" smtClean="0"/>
              <a:pPr rtl="0">
                <a:spcAft>
                  <a:spcPts val="600"/>
                </a:spcAft>
              </a:pPr>
              <a:t>10</a:t>
            </a:fld>
            <a:endParaRPr lang="pl-PL"/>
          </a:p>
        </p:txBody>
      </p:sp>
      <p:sp>
        <p:nvSpPr>
          <p:cNvPr id="6" name="Tekst — symbol zastępczy 5">
            <a:extLst>
              <a:ext uri="{FF2B5EF4-FFF2-40B4-BE49-F238E27FC236}">
                <a16:creationId xmlns:a16="http://schemas.microsoft.com/office/drawing/2014/main" id="{EA58F096-46A3-4EB4-950C-04CC7361A03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73854" y="1934028"/>
            <a:ext cx="3791456" cy="3862388"/>
          </a:xfrm>
        </p:spPr>
        <p:txBody>
          <a:bodyPr rtlCol="0" anchor="ctr">
            <a:normAutofit/>
          </a:bodyPr>
          <a:lstStyle/>
          <a:p>
            <a:r>
              <a:rPr lang="pl-PL">
                <a:latin typeface="Arial" panose="020B0604020202020204" pitchFamily="34" charset="0"/>
              </a:rPr>
              <a:t>28 lokali mieszkalnych</a:t>
            </a:r>
          </a:p>
          <a:p>
            <a:r>
              <a:rPr lang="pl-PL">
                <a:latin typeface="Arial" panose="020B0604020202020204" pitchFamily="34" charset="0"/>
              </a:rPr>
              <a:t>28 komórek lokatorskich </a:t>
            </a:r>
          </a:p>
          <a:p>
            <a:r>
              <a:rPr lang="pl-PL">
                <a:latin typeface="Arial" panose="020B0604020202020204" pitchFamily="34" charset="0"/>
              </a:rPr>
              <a:t>4 kondygnacje nadziemne</a:t>
            </a:r>
          </a:p>
          <a:p>
            <a:r>
              <a:rPr lang="pl-PL">
                <a:latin typeface="Arial" panose="020B0604020202020204" pitchFamily="34" charset="0"/>
              </a:rPr>
              <a:t>1 klatka </a:t>
            </a:r>
          </a:p>
          <a:p>
            <a:r>
              <a:rPr lang="pl-PL">
                <a:latin typeface="Arial" panose="020B0604020202020204" pitchFamily="34" charset="0"/>
              </a:rPr>
              <a:t>1 dźwig osobowy</a:t>
            </a:r>
          </a:p>
          <a:p>
            <a:r>
              <a:rPr lang="pl-PL">
                <a:latin typeface="Arial" panose="020B0604020202020204" pitchFamily="34" charset="0"/>
              </a:rPr>
              <a:t>28 miejsc parkingowych</a:t>
            </a:r>
          </a:p>
          <a:p>
            <a:pPr algn="ctr"/>
            <a:endParaRPr lang="pl-PL" sz="2400">
              <a:latin typeface="Arial" panose="020B060402020202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6A2F6D2-EE18-8D7A-A11A-E298C6913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9905" y="5670777"/>
            <a:ext cx="2159353" cy="71978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B7E6D74-C259-E8C5-C74A-53FC40D93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81" y="972456"/>
            <a:ext cx="7408862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15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62B8B63-820C-4F4B-9D8C-FA4992010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7" y="457200"/>
            <a:ext cx="6229020" cy="1600200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pl-PL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Szacowany Koszt inwestycji  </a:t>
            </a:r>
          </a:p>
        </p:txBody>
      </p:sp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7F2BD5CD-FE0A-435A-88F4-C8597945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F603CDE5-C1D8-4EDD-870F-A498BAFA520F}" type="slidenum">
              <a:rPr lang="pl-PL" smtClean="0"/>
              <a:pPr rtl="0">
                <a:spcAft>
                  <a:spcPts val="600"/>
                </a:spcAft>
              </a:pPr>
              <a:t>11</a:t>
            </a:fld>
            <a:endParaRPr lang="pl-PL"/>
          </a:p>
        </p:txBody>
      </p:sp>
      <p:sp>
        <p:nvSpPr>
          <p:cNvPr id="6" name="Tekst — symbol zastępczy 5">
            <a:extLst>
              <a:ext uri="{FF2B5EF4-FFF2-40B4-BE49-F238E27FC236}">
                <a16:creationId xmlns:a16="http://schemas.microsoft.com/office/drawing/2014/main" id="{EA58F096-46A3-4EB4-950C-04CC7361A03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9761" y="812006"/>
            <a:ext cx="5747199" cy="3862388"/>
          </a:xfrm>
        </p:spPr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pl-PL" sz="2800" dirty="0">
                <a:solidFill>
                  <a:srgbClr val="339933"/>
                </a:solidFill>
                <a:latin typeface="Open Sans"/>
                <a:ea typeface="Open Sans"/>
                <a:cs typeface="Open Sans"/>
              </a:rPr>
              <a:t>ok. 10.500.000</a:t>
            </a:r>
            <a:r>
              <a:rPr lang="pl-PL" sz="2800" i="0" dirty="0">
                <a:solidFill>
                  <a:srgbClr val="339933"/>
                </a:solidFill>
                <a:effectLst/>
                <a:latin typeface="Open Sans"/>
                <a:ea typeface="Open Sans"/>
                <a:cs typeface="Open Sans"/>
              </a:rPr>
              <a:t> zł brutto</a:t>
            </a:r>
            <a:r>
              <a:rPr lang="pl-PL" sz="2800" dirty="0">
                <a:solidFill>
                  <a:srgbClr val="339933"/>
                </a:solidFill>
                <a:latin typeface="Open Sans"/>
                <a:ea typeface="Open Sans"/>
                <a:cs typeface="Open Sans"/>
              </a:rPr>
              <a:t> </a:t>
            </a:r>
            <a:endParaRPr lang="pl-PL" sz="2800" dirty="0">
              <a:solidFill>
                <a:srgbClr val="3399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D136BE1-D13D-A7B7-B9A6-214BC3A9F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838" y="3618697"/>
            <a:ext cx="5281586" cy="298777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DD927D9-F5F6-3A46-F910-ACD1FD30A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14" y="3604343"/>
            <a:ext cx="5892546" cy="298777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1E5C0C3-7FA9-DC45-5D2E-49DD03500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838" y="676943"/>
            <a:ext cx="5281586" cy="27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08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pl-PL"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JAKIE MIESZKANIA ? 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85AABE02-3816-F449-8686-534CFAFA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5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 rtl="0">
              <a:spcAft>
                <a:spcPts val="600"/>
              </a:spcAft>
            </a:pPr>
            <a:fld id="{3A98EE3D-8CD1-4C3F-BD1C-C98C9596463C}" type="slidenum">
              <a:rPr lang="pl-PL" smtClean="0"/>
              <a:pPr defTabSz="457200" rtl="0">
                <a:spcAft>
                  <a:spcPts val="600"/>
                </a:spcAft>
              </a:pPr>
              <a:t>12</a:t>
            </a:fld>
            <a:endParaRPr lang="pl-PL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E7BE9246-A874-FFAF-1CAD-CEB54C695C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14383" y="1881829"/>
            <a:ext cx="7830211" cy="4832054"/>
          </a:xfr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7EF73A2-0B82-709E-F037-168AAE96A37B}"/>
              </a:ext>
            </a:extLst>
          </p:cNvPr>
          <p:cNvSpPr txBox="1"/>
          <p:nvPr/>
        </p:nvSpPr>
        <p:spPr>
          <a:xfrm>
            <a:off x="331938" y="3429000"/>
            <a:ext cx="4208747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>
                <a:latin typeface="Arial" panose="020B0604020202020204" pitchFamily="34" charset="0"/>
                <a:cs typeface="Arial" panose="020B0604020202020204" pitchFamily="34" charset="0"/>
              </a:rPr>
              <a:t>Powierzchnia lokali od 42 do 76 m</a:t>
            </a:r>
            <a:r>
              <a:rPr lang="pl-PL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800" kern="1200" cap="none" noProof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Komórki lokatorskie na każdym piętrze</a:t>
            </a:r>
            <a:endParaRPr lang="pl-PL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sz="1800" kern="1200" cap="none" noProof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baseline="3000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baseline="30000"/>
          </a:p>
        </p:txBody>
      </p:sp>
    </p:spTree>
    <p:extLst>
      <p:ext uri="{BB962C8B-B14F-4D97-AF65-F5344CB8AC3E}">
        <p14:creationId xmlns:p14="http://schemas.microsoft.com/office/powerpoint/2010/main" val="14323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7F2BD5CD-FE0A-435A-88F4-C8597945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603CDE5-C1D8-4EDD-870F-A498BAFA520F}" type="slidenum">
              <a:rPr lang="pl-PL" smtClean="0"/>
              <a:t>13</a:t>
            </a:fld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E9D91CB-B561-15B5-C5A8-4C0F63A79998}"/>
              </a:ext>
            </a:extLst>
          </p:cNvPr>
          <p:cNvSpPr txBox="1"/>
          <p:nvPr/>
        </p:nvSpPr>
        <p:spPr>
          <a:xfrm>
            <a:off x="323533" y="2347693"/>
            <a:ext cx="4390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Przykładowe mieszkanie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EE6B38E-A103-84AB-FADB-433BB894A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826" y="1460028"/>
            <a:ext cx="7133126" cy="496388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35D0F15-323C-1311-F2CF-083833D51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33" y="3173220"/>
            <a:ext cx="3932838" cy="153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0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AC719-3210-5851-EA55-4CFAA7D22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432B04-0EEE-DD68-B5EB-0FB35EB81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pl-PL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 WYKOŃCZENIA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066A727F-FBF8-B668-1C6A-5BE41A2E2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5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 rtl="0">
              <a:spcAft>
                <a:spcPts val="600"/>
              </a:spcAft>
            </a:pPr>
            <a:fld id="{3A98EE3D-8CD1-4C3F-BD1C-C98C9596463C}" type="slidenum">
              <a:rPr lang="pl-PL" smtClean="0"/>
              <a:pPr defTabSz="457200" rtl="0">
                <a:spcAft>
                  <a:spcPts val="600"/>
                </a:spcAft>
              </a:pPr>
              <a:t>14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F02DB11-AE7F-26A0-7E4F-8E4373B819A9}"/>
              </a:ext>
            </a:extLst>
          </p:cNvPr>
          <p:cNvSpPr txBox="1"/>
          <p:nvPr/>
        </p:nvSpPr>
        <p:spPr>
          <a:xfrm>
            <a:off x="331938" y="3429000"/>
            <a:ext cx="42087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pl-PL" sz="1800" kern="1200" cap="none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baseline="30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baseline="30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2231351-8307-C094-38BD-6971C481E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355" y="2113471"/>
            <a:ext cx="6303290" cy="456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07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46C16-F94B-7C79-92DB-31454539F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207FC28D-8989-D0B3-19AA-323541C1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F603CDE5-C1D8-4EDD-870F-A498BAFA520F}" type="slidenum">
              <a:rPr lang="pl-PL" smtClean="0"/>
              <a:pPr rtl="0">
                <a:spcAft>
                  <a:spcPts val="600"/>
                </a:spcAft>
              </a:pPr>
              <a:t>15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CEE4BD1-B8B8-CA9E-4D26-B610948961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69880" y="1041076"/>
            <a:ext cx="7852240" cy="523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36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23AD1-60F2-D3B9-120A-1CAD72054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503DDC54-B6F9-8523-5464-3CDA2B2D2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F603CDE5-C1D8-4EDD-870F-A498BAFA520F}" type="slidenum">
              <a:rPr lang="pl-PL" smtClean="0"/>
              <a:pPr rtl="0">
                <a:spcAft>
                  <a:spcPts val="600"/>
                </a:spcAft>
              </a:pPr>
              <a:t>16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C6215D9-54C5-2667-1958-7563F0949A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69880" y="710502"/>
            <a:ext cx="7852240" cy="589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2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DAE07-7A81-7BDB-B5DA-C9866B56E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68A37D59-0A44-567F-C65C-F527C33D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F603CDE5-C1D8-4EDD-870F-A498BAFA520F}" type="slidenum">
              <a:rPr lang="pl-PL" smtClean="0"/>
              <a:pPr rtl="0">
                <a:spcAft>
                  <a:spcPts val="600"/>
                </a:spcAft>
              </a:pPr>
              <a:t>17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8DBB20E-EB48-65D9-2A15-F1BB7DF3A9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69880" y="713899"/>
            <a:ext cx="7852240" cy="58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9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7FCCE-54F9-2CE1-8BC1-7F3996FBF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99296857-575F-AB1D-2349-2D402622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F603CDE5-C1D8-4EDD-870F-A498BAFA520F}" type="slidenum">
              <a:rPr lang="pl-PL" smtClean="0"/>
              <a:pPr rtl="0">
                <a:spcAft>
                  <a:spcPts val="600"/>
                </a:spcAft>
              </a:pPr>
              <a:t>18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BC66AAC-A527-C7A7-0B28-73989EC7E5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69880" y="710503"/>
            <a:ext cx="7852240" cy="589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04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9D4AA-7658-D552-EDC5-5B8F87A4A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DC3BB6D0-801E-94FB-2423-9D4ECC1F9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F603CDE5-C1D8-4EDD-870F-A498BAFA520F}" type="slidenum">
              <a:rPr lang="pl-PL" smtClean="0"/>
              <a:pPr rtl="0">
                <a:spcAft>
                  <a:spcPts val="600"/>
                </a:spcAft>
              </a:pPr>
              <a:t>19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DED3097-4E9A-4FC7-EAFB-97F94BE3B0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69880" y="710503"/>
            <a:ext cx="7852240" cy="589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08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pl-PL" smtClean="0"/>
              <a:pPr rtl="0">
                <a:spcAft>
                  <a:spcPts val="600"/>
                </a:spcAft>
              </a:pPr>
              <a:t>2</a:t>
            </a:fld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10958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pl-PL" sz="4400"/>
              <a:t>Co to jest sim?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F0560D2-B7BB-4F9C-971D-13AFE7614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5435" indent="-305435" algn="just"/>
            <a:r>
              <a:rPr lang="pl-PL" sz="2800" b="1" i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Społeczna Inicjatywa Mieszkaniowa, czyli SIM, to spółka realizująca budownictwo społeczne.</a:t>
            </a:r>
            <a:endParaRPr lang="pl-PL"/>
          </a:p>
          <a:p>
            <a:pPr marL="305435" indent="-305435" algn="just"/>
            <a:r>
              <a:rPr lang="pl-PL" sz="2800" i="0">
                <a:solidFill>
                  <a:srgbClr val="1B1B1B"/>
                </a:solidFill>
                <a:effectLst/>
                <a:latin typeface="Open Sans"/>
                <a:ea typeface="Open Sans"/>
                <a:cs typeface="Open Sans"/>
              </a:rPr>
              <a:t>Jej zadaniem jest budowanie mieszkań na wynajem </a:t>
            </a:r>
            <a:r>
              <a:rPr lang="pl-PL" sz="2800">
                <a:solidFill>
                  <a:srgbClr val="1B1B1B"/>
                </a:solidFill>
                <a:latin typeface="Open Sans"/>
                <a:ea typeface="Open Sans"/>
                <a:cs typeface="Open Sans"/>
              </a:rPr>
              <a:t>o umiarkowanym</a:t>
            </a:r>
            <a:r>
              <a:rPr lang="pl-PL" sz="2800" i="0">
                <a:solidFill>
                  <a:srgbClr val="1B1B1B"/>
                </a:solidFill>
                <a:effectLst/>
                <a:latin typeface="Open Sans"/>
                <a:ea typeface="Open Sans"/>
                <a:cs typeface="Open Sans"/>
              </a:rPr>
              <a:t> czynszu.</a:t>
            </a:r>
          </a:p>
          <a:p>
            <a:pPr marL="305435" indent="-305435" algn="just"/>
            <a:r>
              <a:rPr lang="pl-PL" sz="2800" b="0" i="0">
                <a:solidFill>
                  <a:srgbClr val="1B1B1B"/>
                </a:solidFill>
                <a:effectLst/>
                <a:latin typeface="Open Sans"/>
                <a:ea typeface="Open Sans"/>
                <a:cs typeface="Open Sans"/>
              </a:rPr>
              <a:t>SIM-y to tzw. spółki </a:t>
            </a:r>
            <a:r>
              <a:rPr lang="pl-PL" sz="2800" b="0" i="1">
                <a:solidFill>
                  <a:srgbClr val="1B1B1B"/>
                </a:solidFill>
                <a:effectLst/>
                <a:latin typeface="Open Sans"/>
                <a:ea typeface="Open Sans"/>
                <a:cs typeface="Open Sans"/>
              </a:rPr>
              <a:t>not for profit</a:t>
            </a:r>
            <a:r>
              <a:rPr lang="pl-PL" sz="2800" b="0" i="0">
                <a:solidFill>
                  <a:srgbClr val="1B1B1B"/>
                </a:solidFill>
                <a:effectLst/>
                <a:latin typeface="Open Sans"/>
                <a:ea typeface="Open Sans"/>
                <a:cs typeface="Open Sans"/>
              </a:rPr>
              <a:t> budujące mieszkania społeczne.</a:t>
            </a:r>
            <a:endParaRPr lang="pl-PL" sz="2800" b="1">
              <a:solidFill>
                <a:srgbClr val="1B1B1B"/>
              </a:solidFill>
              <a:latin typeface="Open Sans"/>
              <a:ea typeface="Open Sans"/>
              <a:cs typeface="Open Sans"/>
            </a:endParaRPr>
          </a:p>
          <a:p>
            <a:pPr marL="305435" indent="-305435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717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4904B-D43F-0C32-A733-FAEC09BC8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AAAAF9B6-FB1D-247B-3B21-32983CEB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603CDE5-C1D8-4EDD-870F-A498BAFA520F}" type="slidenum">
              <a:rPr lang="pl-PL" smtClean="0"/>
              <a:t>20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5CE775E-10C6-A385-A9D3-24FB3F1C621D}"/>
              </a:ext>
            </a:extLst>
          </p:cNvPr>
          <p:cNvSpPr txBox="1"/>
          <p:nvPr/>
        </p:nvSpPr>
        <p:spPr>
          <a:xfrm>
            <a:off x="1449238" y="2521059"/>
            <a:ext cx="877953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5435" indent="-305435" algn="ctr"/>
            <a:r>
              <a:rPr lang="pl-PL" sz="4000" b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Zakończenie budowy 05.05.2025 r</a:t>
            </a:r>
            <a:endParaRPr lang="pl-PL" sz="4000" b="1" i="0" baseline="30000" dirty="0">
              <a:solidFill>
                <a:schemeClr val="tx1"/>
              </a:solidFill>
              <a:effectLst/>
              <a:latin typeface="Open Sans"/>
              <a:ea typeface="Open Sans"/>
              <a:cs typeface="Open Sans"/>
            </a:endParaRPr>
          </a:p>
          <a:p>
            <a:pPr marL="305435" indent="-305435" algn="ctr"/>
            <a:endParaRPr lang="pl-PL" sz="1800" b="1" dirty="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 marL="305435" indent="-305435" algn="ctr"/>
            <a:endParaRPr lang="pl-PL" b="1" dirty="0">
              <a:latin typeface="Open Sans"/>
              <a:ea typeface="Open Sans"/>
              <a:cs typeface="Open Sans"/>
            </a:endParaRPr>
          </a:p>
          <a:p>
            <a:pPr marL="305435" indent="-305435" algn="ctr"/>
            <a:endParaRPr lang="pl-PL" sz="1800" b="1" dirty="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 marL="305435" indent="-305435" algn="ctr"/>
            <a:r>
              <a:rPr lang="pl-PL" sz="1800" b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Zaawansowanie robót na 28.02.2025 – 74%</a:t>
            </a:r>
          </a:p>
        </p:txBody>
      </p:sp>
    </p:spTree>
    <p:extLst>
      <p:ext uri="{BB962C8B-B14F-4D97-AF65-F5344CB8AC3E}">
        <p14:creationId xmlns:p14="http://schemas.microsoft.com/office/powerpoint/2010/main" val="1480672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pl-PL" smtClean="0"/>
              <a:pPr rtl="0">
                <a:spcAft>
                  <a:spcPts val="600"/>
                </a:spcAft>
              </a:pPr>
              <a:t>21</a:t>
            </a:fld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10958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pl-PL" sz="4400"/>
              <a:t>Ile zapłacę za czynsz ? 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F0560D2-B7BB-4F9C-971D-13AFE7614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9807" y="2850664"/>
            <a:ext cx="9234290" cy="3678303"/>
          </a:xfrm>
        </p:spPr>
        <p:txBody>
          <a:bodyPr>
            <a:normAutofit/>
          </a:bodyPr>
          <a:lstStyle/>
          <a:p>
            <a:pPr marL="305435" indent="-305435" algn="ctr"/>
            <a:r>
              <a:rPr lang="pl-PL" sz="4000" b="0" i="0" dirty="0">
                <a:solidFill>
                  <a:srgbClr val="1B1B1B"/>
                </a:solidFill>
                <a:effectLst/>
                <a:latin typeface="Open Sans"/>
                <a:ea typeface="Open Sans"/>
                <a:cs typeface="Open Sans"/>
              </a:rPr>
              <a:t>Szacunkowy planowany czynsz: </a:t>
            </a:r>
            <a:endParaRPr lang="pl-PL" dirty="0"/>
          </a:p>
          <a:p>
            <a:pPr marL="305435" indent="-305435" algn="ctr"/>
            <a:r>
              <a:rPr lang="pl-PL" sz="40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2025 - 22,00</a:t>
            </a:r>
            <a:r>
              <a:rPr lang="pl-PL" sz="4000" i="0" dirty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 zł/m</a:t>
            </a:r>
            <a:r>
              <a:rPr lang="pl-PL" sz="4000" i="0" baseline="30000" dirty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2</a:t>
            </a:r>
          </a:p>
          <a:p>
            <a:pPr marL="305435" indent="-305435" algn="ctr"/>
            <a:r>
              <a:rPr lang="pl-PL" sz="4000" b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2026 - 16,50 zł/m2</a:t>
            </a:r>
          </a:p>
          <a:p>
            <a:pPr marL="0" indent="0" algn="ctr">
              <a:buNone/>
            </a:pPr>
            <a:endParaRPr lang="pl-PL" sz="4000" b="1" dirty="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 marL="305435" indent="-305435" algn="ctr"/>
            <a:endParaRPr lang="pl-PL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pl-PL" sz="4000" b="1" i="0" baseline="30000" dirty="0">
              <a:solidFill>
                <a:schemeClr val="tx1"/>
              </a:solidFill>
              <a:effectLst/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5599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pl-PL" smtClean="0"/>
              <a:pPr rtl="0">
                <a:spcAft>
                  <a:spcPts val="600"/>
                </a:spcAft>
              </a:pPr>
              <a:t>22</a:t>
            </a:fld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10958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pl-PL" sz="4400"/>
              <a:t>Przykładowy czynsz miesięczny 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F0560D2-B7BB-4F9C-971D-13AFE7614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40" y="2745611"/>
            <a:ext cx="11142720" cy="32856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4000" b="0" i="0" baseline="3000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pl-PL" sz="4000" b="0" i="0" dirty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42 m</a:t>
            </a:r>
            <a:r>
              <a:rPr lang="pl-PL" sz="4000" b="0" i="0" baseline="30000" dirty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2 </a:t>
            </a:r>
            <a:r>
              <a:rPr lang="pl-PL" sz="4000" b="0" i="0" dirty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x </a:t>
            </a:r>
            <a:r>
              <a:rPr lang="pl-PL" sz="40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22 </a:t>
            </a:r>
            <a:r>
              <a:rPr lang="pl-PL" sz="4000" i="0" dirty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zł/m</a:t>
            </a:r>
            <a:r>
              <a:rPr lang="pl-PL" sz="4000" i="0" baseline="30000" dirty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2</a:t>
            </a:r>
            <a:r>
              <a:rPr lang="pl-PL" sz="4000" i="0" dirty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 =</a:t>
            </a:r>
            <a:r>
              <a:rPr lang="pl-PL" sz="40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4000" b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924,00</a:t>
            </a:r>
            <a:r>
              <a:rPr lang="pl-PL" sz="4000" b="1" i="0" dirty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 zł m-c</a:t>
            </a:r>
          </a:p>
          <a:p>
            <a:pPr marL="0" indent="0" algn="ctr">
              <a:buNone/>
            </a:pPr>
            <a:r>
              <a:rPr lang="pl-PL" sz="40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76</a:t>
            </a:r>
            <a:r>
              <a:rPr lang="pl-PL" sz="4000" b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4000" b="0" i="0" dirty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m</a:t>
            </a:r>
            <a:r>
              <a:rPr lang="pl-PL" sz="4000" b="0" i="0" baseline="30000" dirty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2 </a:t>
            </a:r>
            <a:r>
              <a:rPr lang="pl-PL" sz="4000" b="0" i="0" dirty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x</a:t>
            </a:r>
            <a:r>
              <a:rPr lang="pl-PL" sz="40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pl-PL" sz="4000" dirty="0">
                <a:solidFill>
                  <a:schemeClr val="tx1"/>
                </a:solidFill>
                <a:latin typeface="Open Sans"/>
                <a:ea typeface="+mn-lt"/>
                <a:cs typeface="+mn-lt"/>
              </a:rPr>
              <a:t>22</a:t>
            </a:r>
            <a:r>
              <a:rPr lang="pl-PL" sz="40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pl-PL" sz="4000" i="0" dirty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zł/m</a:t>
            </a:r>
            <a:r>
              <a:rPr lang="pl-PL" sz="4000" i="0" baseline="30000" dirty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2</a:t>
            </a:r>
            <a:r>
              <a:rPr lang="pl-PL" sz="4000" i="0" dirty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 =</a:t>
            </a:r>
            <a:r>
              <a:rPr lang="pl-PL" sz="40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4000" b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1672,00</a:t>
            </a:r>
            <a:r>
              <a:rPr lang="pl-PL" sz="4000" b="1" i="0" dirty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 zł m-c</a:t>
            </a:r>
          </a:p>
          <a:p>
            <a:pPr marL="0" indent="0">
              <a:buNone/>
            </a:pPr>
            <a:endParaRPr lang="pl-PL" sz="4000" b="1" i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marL="305435" indent="-305435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1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pl-PL" smtClean="0"/>
              <a:pPr rtl="0">
                <a:spcAft>
                  <a:spcPts val="600"/>
                </a:spcAft>
              </a:pPr>
              <a:t>23</a:t>
            </a:fld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10958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pl-PL" sz="4400"/>
              <a:t>Prognozowana partycypacja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F0560D2-B7BB-4F9C-971D-13AFE7614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05435" indent="-305435" algn="ctr"/>
            <a:r>
              <a:rPr lang="pl-PL" sz="4400" b="1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 </a:t>
            </a:r>
            <a:r>
              <a:rPr lang="pl-PL" sz="3200" b="1" dirty="0">
                <a:solidFill>
                  <a:schemeClr val="tx1"/>
                </a:solidFill>
                <a:latin typeface="Tahoma"/>
                <a:ea typeface="Tahoma"/>
                <a:cs typeface="Tahoma"/>
              </a:rPr>
              <a:t>ok.</a:t>
            </a:r>
            <a:r>
              <a:rPr lang="pl-PL" sz="4400" b="1" dirty="0">
                <a:solidFill>
                  <a:schemeClr val="tx1"/>
                </a:solidFill>
                <a:latin typeface="Tahoma"/>
                <a:ea typeface="Tahoma"/>
                <a:cs typeface="Tahoma"/>
              </a:rPr>
              <a:t> </a:t>
            </a:r>
            <a:r>
              <a:rPr lang="pl-PL" sz="3600" b="1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1055 zł za 1m</a:t>
            </a:r>
            <a:r>
              <a:rPr lang="pl-PL" sz="3600" b="1" baseline="300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2</a:t>
            </a:r>
            <a:endParaRPr lang="pl-PL" dirty="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 marL="0" indent="0" algn="ctr">
              <a:buNone/>
            </a:pPr>
            <a:endParaRPr lang="pl-PL" sz="3600" b="1" baseline="30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417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pl-PL" smtClean="0"/>
              <a:pPr rtl="0">
                <a:spcAft>
                  <a:spcPts val="600"/>
                </a:spcAft>
              </a:pPr>
              <a:t>24</a:t>
            </a:fld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10958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pl-PL" sz="4400"/>
              <a:t>Prognozowana partycypacja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5AC0CCE-BE55-4DEB-FCA4-0663C55A3EC2}"/>
              </a:ext>
            </a:extLst>
          </p:cNvPr>
          <p:cNvSpPr txBox="1"/>
          <p:nvPr/>
        </p:nvSpPr>
        <p:spPr>
          <a:xfrm>
            <a:off x="1515649" y="2167003"/>
            <a:ext cx="936946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pl-PL" sz="3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459A648-77C1-7314-1D65-387CC3C3F760}"/>
              </a:ext>
            </a:extLst>
          </p:cNvPr>
          <p:cNvSpPr txBox="1"/>
          <p:nvPr/>
        </p:nvSpPr>
        <p:spPr>
          <a:xfrm>
            <a:off x="455562" y="2168013"/>
            <a:ext cx="11280876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pl-PL" sz="2400">
              <a:latin typeface="Open Sans"/>
              <a:ea typeface="Open Sans"/>
              <a:cs typeface="Arial"/>
            </a:endParaRPr>
          </a:p>
          <a:p>
            <a:pPr algn="ctr"/>
            <a:r>
              <a:rPr lang="pl-PL" sz="3600">
                <a:solidFill>
                  <a:srgbClr val="339933"/>
                </a:solidFill>
                <a:latin typeface="Open Sans"/>
                <a:cs typeface="Segoe UI"/>
              </a:rPr>
              <a:t>Partycypacja to </a:t>
            </a:r>
            <a:r>
              <a:rPr lang="pl-PL" sz="3600" b="1">
                <a:solidFill>
                  <a:srgbClr val="339933"/>
                </a:solidFill>
                <a:latin typeface="Open Sans"/>
                <a:cs typeface="Segoe UI"/>
              </a:rPr>
              <a:t>15 %</a:t>
            </a:r>
            <a:r>
              <a:rPr lang="pl-PL" sz="3600">
                <a:solidFill>
                  <a:srgbClr val="339933"/>
                </a:solidFill>
                <a:latin typeface="Open Sans"/>
                <a:cs typeface="Segoe UI"/>
              </a:rPr>
              <a:t> kosztów inwestycji </a:t>
            </a:r>
            <a:endParaRPr lang="pl-PL" sz="3600">
              <a:solidFill>
                <a:srgbClr val="339933"/>
              </a:solidFill>
              <a:latin typeface="Open Sans"/>
              <a:ea typeface="Open Sans"/>
              <a:cs typeface="Segoe UI"/>
            </a:endParaRPr>
          </a:p>
          <a:p>
            <a:pPr algn="ctr"/>
            <a:endParaRPr lang="pl-PL" sz="3600">
              <a:latin typeface="Open Sans"/>
              <a:cs typeface="Segoe UI"/>
            </a:endParaRPr>
          </a:p>
          <a:p>
            <a:pPr algn="ctr"/>
            <a:endParaRPr lang="pl-PL" sz="3600">
              <a:latin typeface="Open Sans"/>
              <a:cs typeface="Segoe UI"/>
            </a:endParaRPr>
          </a:p>
          <a:p>
            <a:pPr algn="ctr"/>
            <a:r>
              <a:rPr lang="pl-PL" sz="3600">
                <a:latin typeface="Open Sans"/>
                <a:cs typeface="Segoe UI"/>
              </a:rPr>
              <a:t>Dla mieszkania o powierzchni 42m</a:t>
            </a:r>
            <a:r>
              <a:rPr lang="pl-PL" sz="3600" baseline="30000">
                <a:ea typeface="+mn-lt"/>
                <a:cs typeface="+mn-lt"/>
              </a:rPr>
              <a:t>2</a:t>
            </a:r>
            <a:r>
              <a:rPr lang="pl-PL" sz="3600">
                <a:latin typeface="Open Sans"/>
                <a:cs typeface="Segoe UI"/>
              </a:rPr>
              <a:t> </a:t>
            </a:r>
            <a:endParaRPr lang="pl-PL" sz="3600">
              <a:latin typeface="Gill Sans MT" panose="020B0502020104020203"/>
              <a:ea typeface="Open Sans"/>
              <a:cs typeface="Segoe UI"/>
            </a:endParaRPr>
          </a:p>
          <a:p>
            <a:pPr algn="ctr"/>
            <a:r>
              <a:rPr lang="pl-PL" sz="3600">
                <a:latin typeface="Open Sans"/>
                <a:ea typeface="Open Sans"/>
                <a:cs typeface="Segoe UI"/>
              </a:rPr>
              <a:t>kwota partycypacji to: </a:t>
            </a:r>
            <a:endParaRPr lang="pl-PL" sz="3600">
              <a:latin typeface="Gill Sans MT" panose="020B0502020104020203"/>
              <a:ea typeface="Open Sans"/>
              <a:cs typeface="Segoe UI"/>
            </a:endParaRPr>
          </a:p>
          <a:p>
            <a:pPr algn="ctr"/>
            <a:r>
              <a:rPr lang="pl-PL" sz="3600" b="1">
                <a:latin typeface="Open Sans"/>
                <a:ea typeface="Open Sans"/>
                <a:cs typeface="Segoe UI"/>
              </a:rPr>
              <a:t>44.100 zł </a:t>
            </a:r>
            <a:endParaRPr lang="pl-PL" sz="3600"/>
          </a:p>
        </p:txBody>
      </p:sp>
    </p:spTree>
    <p:extLst>
      <p:ext uri="{BB962C8B-B14F-4D97-AF65-F5344CB8AC3E}">
        <p14:creationId xmlns:p14="http://schemas.microsoft.com/office/powerpoint/2010/main" val="2130815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62B8B63-820C-4F4B-9D8C-FA4992010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38" y="4413811"/>
            <a:ext cx="11029616" cy="566738"/>
          </a:xfrm>
        </p:spPr>
        <p:txBody>
          <a:bodyPr rtlCol="0">
            <a:noAutofit/>
          </a:bodyPr>
          <a:lstStyle/>
          <a:p>
            <a:pPr algn="ctr" rtl="0"/>
            <a:r>
              <a:rPr lang="pl-PL"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KIEDY RUSZY NABÓR WNIOSKÓW</a:t>
            </a:r>
          </a:p>
        </p:txBody>
      </p:sp>
      <p:pic>
        <p:nvPicPr>
          <p:cNvPr id="12" name="Obraz — symbol zastępczy 11" descr="Ludzie piszą ">
            <a:extLst>
              <a:ext uri="{FF2B5EF4-FFF2-40B4-BE49-F238E27FC236}">
                <a16:creationId xmlns:a16="http://schemas.microsoft.com/office/drawing/2014/main" id="{29E16458-0C9B-4162-8A08-7C0E3BE746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17" y="601351"/>
            <a:ext cx="11290859" cy="3554000"/>
          </a:xfrm>
        </p:spPr>
      </p:pic>
      <p:sp>
        <p:nvSpPr>
          <p:cNvPr id="6" name="Tekst — symbol zastępczy 5">
            <a:extLst>
              <a:ext uri="{FF2B5EF4-FFF2-40B4-BE49-F238E27FC236}">
                <a16:creationId xmlns:a16="http://schemas.microsoft.com/office/drawing/2014/main" id="{EA58F096-46A3-4EB4-950C-04CC7361A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437" y="5566783"/>
            <a:ext cx="11029617" cy="598671"/>
          </a:xfrm>
        </p:spPr>
        <p:txBody>
          <a:bodyPr rtlCol="0">
            <a:noAutofit/>
          </a:bodyPr>
          <a:lstStyle/>
          <a:p>
            <a:pPr algn="ctr" rtl="0"/>
            <a:r>
              <a:rPr lang="pl-PL" sz="3200" b="0" i="0">
                <a:solidFill>
                  <a:srgbClr val="020202"/>
                </a:solidFill>
                <a:effectLst/>
                <a:latin typeface="Open Sans" panose="020B0606030504020204" pitchFamily="34" charset="0"/>
              </a:rPr>
              <a:t>o zawarcie umowy najmu lokalu mieszkalnego w ramach inwestycji realizowanej przez Społeczną Inicjatywę Mieszkaniową?</a:t>
            </a:r>
            <a:endParaRPr lang="pl-PL" sz="3200"/>
          </a:p>
        </p:txBody>
      </p:sp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7F2BD5CD-FE0A-435A-88F4-C8597945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603CDE5-C1D8-4EDD-870F-A498BAFA520F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6802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24EC38A0-3DAB-4B29-9BBE-45A9EBDBF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l-PL" dirty="0"/>
              <a:t>Dzień otwarty budowy 14.03.2025 – 15:00</a:t>
            </a:r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FD26EF91-820B-4DA2-B398-3E168AFF17A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077203" y="5316688"/>
            <a:ext cx="10014868" cy="676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rtl="0">
              <a:lnSpc>
                <a:spcPct val="120000"/>
              </a:lnSpc>
              <a:spcBef>
                <a:spcPct val="20000"/>
              </a:spcBef>
              <a:buNone/>
            </a:pPr>
            <a:r>
              <a:rPr lang="pl-PL" sz="1600" cap="all">
                <a:solidFill>
                  <a:schemeClr val="tx2">
                    <a:lumMod val="10000"/>
                    <a:lumOff val="90000"/>
                    <a:alpha val="75000"/>
                  </a:schemeClr>
                </a:solidFill>
              </a:rPr>
              <a:t>Społeczna inicjatywa MIESZKANIOWA SIM KZN POMORZE Sp.  z o.o.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97DDE7F-DAE8-4DCE-84B0-D71BFF72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603CDE5-C1D8-4EDD-870F-A498BAFA520F}" type="slidenum">
              <a:rPr lang="pl-PL" smtClean="0"/>
              <a:t>26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54C9615-208B-E919-69A9-31CE607BE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30" y="638206"/>
            <a:ext cx="11304739" cy="345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3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pl-PL" smtClean="0"/>
              <a:pPr rtl="0">
                <a:spcAft>
                  <a:spcPts val="600"/>
                </a:spcAft>
              </a:pPr>
              <a:t>3</a:t>
            </a:fld>
            <a:endParaRPr lang="pl-PL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6861954-2046-4537-561D-A337CDF9E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 rtl="0">
              <a:spcAft>
                <a:spcPts val="600"/>
              </a:spcAft>
            </a:pPr>
            <a:r>
              <a:rPr lang="pl-PL" noProof="0"/>
              <a:t>Prowadzenie zajęć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78" y="5360267"/>
            <a:ext cx="4909445" cy="689514"/>
          </a:xfrm>
        </p:spPr>
        <p:txBody>
          <a:bodyPr rtlCol="0" anchor="ctr">
            <a:noAutofit/>
          </a:bodyPr>
          <a:lstStyle/>
          <a:p>
            <a:pPr algn="ctr" rtl="0"/>
            <a:r>
              <a:rPr lang="pl-PL" sz="4400">
                <a:solidFill>
                  <a:schemeClr val="bg1"/>
                </a:solidFill>
              </a:rPr>
              <a:t>CO TO JEST SIM ? </a:t>
            </a:r>
          </a:p>
        </p:txBody>
      </p:sp>
      <p:graphicFrame>
        <p:nvGraphicFramePr>
          <p:cNvPr id="16" name="Symbol zastępczy zawartości 5">
            <a:extLst>
              <a:ext uri="{FF2B5EF4-FFF2-40B4-BE49-F238E27FC236}">
                <a16:creationId xmlns:a16="http://schemas.microsoft.com/office/drawing/2014/main" id="{D219E39D-0BE0-172F-71F5-99A2B926DA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112302"/>
              </p:ext>
            </p:extLst>
          </p:nvPr>
        </p:nvGraphicFramePr>
        <p:xfrm>
          <a:off x="447816" y="601200"/>
          <a:ext cx="11292840" cy="42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9948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pl-PL" smtClean="0"/>
              <a:pPr rtl="0">
                <a:spcAft>
                  <a:spcPts val="600"/>
                </a:spcAft>
              </a:pPr>
              <a:t>4</a:t>
            </a:fld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10958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pl-PL" sz="4400"/>
              <a:t>Dla kogo mieszkania w sim? 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F0560D2-B7BB-4F9C-971D-13AFE7614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57400"/>
            <a:ext cx="11029615" cy="4366514"/>
          </a:xfrm>
        </p:spPr>
        <p:txBody>
          <a:bodyPr>
            <a:normAutofit/>
          </a:bodyPr>
          <a:lstStyle/>
          <a:p>
            <a:pPr marL="0" indent="0" algn="l" fontAlgn="base">
              <a:buNone/>
            </a:pPr>
            <a:endParaRPr lang="pl-PL" sz="1900" b="1" i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marL="0" indent="0" algn="just" fontAlgn="base">
              <a:buNone/>
            </a:pPr>
            <a:r>
              <a:rPr lang="pl-PL" sz="2800" i="0">
                <a:solidFill>
                  <a:srgbClr val="1B1B1B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 osób i rodzin nie posiadających własnego mieszkania, które dysponują środkami na regularne opłacanie czynszu, jednak ich dochody są za niskie na zaciągnięcie kredytu hipotecznego na mieszkanie.</a:t>
            </a:r>
          </a:p>
          <a:p>
            <a:pPr marL="0" indent="0" algn="just" fontAlgn="base">
              <a:buNone/>
            </a:pPr>
            <a:endParaRPr lang="pl-PL" sz="1600" i="0">
              <a:solidFill>
                <a:srgbClr val="1B1B1B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l" fontAlgn="base">
              <a:buNone/>
            </a:pPr>
            <a:endParaRPr lang="pl-PL" sz="1900" b="1" i="0">
              <a:solidFill>
                <a:srgbClr val="1B1B1B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 fontAlgn="base"/>
            <a:endParaRPr lang="pl-PL" sz="2600" b="0" i="0">
              <a:solidFill>
                <a:srgbClr val="1B1B1B"/>
              </a:solidFill>
              <a:effectLst/>
            </a:endParaRP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5934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pl-PL" smtClean="0"/>
              <a:pPr rtl="0">
                <a:spcAft>
                  <a:spcPts val="600"/>
                </a:spcAft>
              </a:pPr>
              <a:t>5</a:t>
            </a:fld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10958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pl-PL" sz="4400"/>
              <a:t>Dla kogo mieszkania w sim? 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F0560D2-B7BB-4F9C-971D-13AFE7614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57400"/>
            <a:ext cx="11029615" cy="4366514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l-PL" sz="2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 osób, które nie mają zdolności kredytowej, a mają tzw. “zdolność czynszową”;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2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 osób, których dochody są zbyt wysokie, by przyznano im lokal komunalny;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2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 osób, które nie posiadają tytułu prawnego do lokalu mieszkalnego w Człuchowie.</a:t>
            </a:r>
            <a:endParaRPr lang="pl-PL" sz="2400" b="0" i="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7638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pl-PL" smtClean="0"/>
              <a:pPr rtl="0">
                <a:spcAft>
                  <a:spcPts val="600"/>
                </a:spcAft>
              </a:pPr>
              <a:t>6</a:t>
            </a:fld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10958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pl-PL" sz="4400"/>
              <a:t>Korzyści z bycia najemcą sim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F0560D2-B7BB-4F9C-971D-13AFE7614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605038"/>
            <a:ext cx="11029615" cy="3678303"/>
          </a:xfrm>
        </p:spPr>
        <p:txBody>
          <a:bodyPr>
            <a:normAutofit/>
          </a:bodyPr>
          <a:lstStyle/>
          <a:p>
            <a:pPr marL="305435" indent="-305435" algn="just" fontAlgn="base">
              <a:buFont typeface="Arial" panose="020B0604020202020204" pitchFamily="34" charset="0"/>
              <a:buChar char="•"/>
            </a:pPr>
            <a:r>
              <a:rPr lang="pl-PL" sz="2400" b="0" i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możliwość zamieszkania w SIM bez konieczności zaciągania kredytu;</a:t>
            </a:r>
            <a:r>
              <a:rPr lang="pl-PL" sz="24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 </a:t>
            </a:r>
            <a:endParaRPr lang="pl-PL">
              <a:solidFill>
                <a:schemeClr val="tx1"/>
              </a:solidFill>
            </a:endParaRPr>
          </a:p>
          <a:p>
            <a:pPr marL="305435" indent="-305435" algn="just" fontAlgn="base">
              <a:buFont typeface="Arial" panose="020B0604020202020204" pitchFamily="34" charset="0"/>
              <a:buChar char="•"/>
            </a:pPr>
            <a:r>
              <a:rPr lang="pl-PL" sz="2400" b="0" i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wniesienie </a:t>
            </a:r>
            <a:r>
              <a:rPr lang="pl-PL" sz="2400" b="1" i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partycypacji</a:t>
            </a:r>
            <a:r>
              <a:rPr lang="pl-PL" sz="2400" b="0" i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 w wysokości </a:t>
            </a:r>
            <a:r>
              <a:rPr lang="pl-PL" sz="24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15</a:t>
            </a:r>
            <a:r>
              <a:rPr lang="pl-PL" sz="2400" b="0" i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% kosztów budowy lokalu mieszkalnego;</a:t>
            </a:r>
          </a:p>
          <a:p>
            <a:pPr marL="305435" indent="-305435" algn="just" fontAlgn="base">
              <a:buFont typeface="Arial" panose="020B0604020202020204" pitchFamily="34" charset="0"/>
              <a:buChar char="•"/>
            </a:pPr>
            <a:r>
              <a:rPr lang="pl-PL" sz="2400" b="0" i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konkurencyjne stawki czynszu – niższe niż na rynku komercyjnym;</a:t>
            </a:r>
          </a:p>
          <a:p>
            <a:pPr marL="305435" indent="-305435" algn="just" fontAlgn="base">
              <a:buFont typeface="Arial" panose="020B0604020202020204" pitchFamily="34" charset="0"/>
              <a:buChar char="•"/>
            </a:pPr>
            <a:r>
              <a:rPr lang="pl-PL" sz="2400" b="0" i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możliwość zmiany umowy najmu na </a:t>
            </a:r>
            <a:r>
              <a:rPr lang="pl-PL" sz="2400" b="1" i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umowę najmu z dojściem do własności</a:t>
            </a:r>
            <a:r>
              <a:rPr lang="pl-PL" sz="2400" b="0" i="0">
                <a:solidFill>
                  <a:schemeClr val="tx1"/>
                </a:solidFill>
                <a:effectLst/>
                <a:latin typeface="Open Sans"/>
                <a:ea typeface="Open Sans"/>
                <a:cs typeface="Open Sans"/>
              </a:rPr>
              <a:t>.</a:t>
            </a:r>
          </a:p>
          <a:p>
            <a:pPr marL="305435" indent="-305435" algn="l" fontAlgn="base"/>
            <a:endParaRPr lang="pl-PL" b="0" i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05435" indent="-305435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6727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23C0F32-8F66-F7CF-4AAA-25778DE4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603CDE5-C1D8-4EDD-870F-A498BAFA520F}" type="slidenum">
              <a:rPr lang="pl-PL" noProof="0" smtClean="0"/>
              <a:t>7</a:t>
            </a:fld>
            <a:endParaRPr lang="pl-PL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97B786D6-96D4-34B0-30D4-90F2B5F8D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68" y="5431453"/>
            <a:ext cx="8950756" cy="689514"/>
          </a:xfrm>
        </p:spPr>
        <p:txBody>
          <a:bodyPr>
            <a:noAutofit/>
          </a:bodyPr>
          <a:lstStyle/>
          <a:p>
            <a:pPr algn="ctr"/>
            <a:r>
              <a:rPr lang="pl-PL" sz="4000">
                <a:solidFill>
                  <a:schemeClr val="bg1"/>
                </a:solidFill>
              </a:rPr>
              <a:t>Gdzie budujemy w CZŁUCHOWIE ?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81EBD08-985C-98BD-7043-CC53FEE4E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422" y="601199"/>
            <a:ext cx="8950756" cy="450057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967CE2AB-15F2-B383-1357-79746926D19B}"/>
              </a:ext>
            </a:extLst>
          </p:cNvPr>
          <p:cNvSpPr txBox="1"/>
          <p:nvPr/>
        </p:nvSpPr>
        <p:spPr>
          <a:xfrm>
            <a:off x="4274457" y="248215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>
                <a:solidFill>
                  <a:schemeClr val="bg1"/>
                </a:solidFill>
                <a:latin typeface="Arial" panose="020B0604020202020204" pitchFamily="34" charset="0"/>
              </a:rPr>
              <a:t>działki 1281/1, 751/42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2F950E2-6314-F8F6-76B6-B4C7DA199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5252" y="5401182"/>
            <a:ext cx="2159353" cy="71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08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pl-PL" smtClean="0"/>
              <a:pPr rtl="0">
                <a:spcAft>
                  <a:spcPts val="600"/>
                </a:spcAft>
              </a:pPr>
              <a:t>8</a:t>
            </a:fld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393" y="5431453"/>
            <a:ext cx="8597857" cy="689514"/>
          </a:xfrm>
        </p:spPr>
        <p:txBody>
          <a:bodyPr rtlCol="0" anchor="ctr">
            <a:noAutofit/>
          </a:bodyPr>
          <a:lstStyle/>
          <a:p>
            <a:pPr rtl="0"/>
            <a:r>
              <a:rPr lang="pl-PL" sz="4000">
                <a:solidFill>
                  <a:schemeClr val="bg1"/>
                </a:solidFill>
              </a:rPr>
              <a:t>Co budujemy w Człuchowie?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5D91570-0AE8-4D38-2465-633B9569C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5252" y="5401182"/>
            <a:ext cx="2159353" cy="719785"/>
          </a:xfrm>
          <a:prstGeom prst="rect">
            <a:avLst/>
          </a:prstGeom>
        </p:spPr>
      </p:pic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4E693C30-9DB8-1828-7355-9039BD633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5" y="2011787"/>
            <a:ext cx="4822372" cy="1417213"/>
          </a:xfrm>
        </p:spPr>
        <p:txBody>
          <a:bodyPr>
            <a:normAutofit/>
          </a:bodyPr>
          <a:lstStyle/>
          <a:p>
            <a:r>
              <a:rPr lang="pl-PL" sz="2800"/>
              <a:t>Zagospodarowanie terenu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D564E8C-84AE-5C69-59DB-AFC2D98C2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322" y="666514"/>
            <a:ext cx="6668585" cy="436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42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pl-PL" smtClean="0"/>
              <a:pPr rtl="0">
                <a:spcAft>
                  <a:spcPts val="600"/>
                </a:spcAft>
              </a:pPr>
              <a:t>9</a:t>
            </a:fld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394" y="5431453"/>
            <a:ext cx="8597857" cy="689514"/>
          </a:xfrm>
        </p:spPr>
        <p:txBody>
          <a:bodyPr rtlCol="0" anchor="ctr">
            <a:noAutofit/>
          </a:bodyPr>
          <a:lstStyle/>
          <a:p>
            <a:pPr rtl="0"/>
            <a:r>
              <a:rPr lang="pl-PL" sz="4000">
                <a:solidFill>
                  <a:schemeClr val="bg1"/>
                </a:solidFill>
              </a:rPr>
              <a:t>Co budujemy w Człuchowie?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5D91570-0AE8-4D38-2465-633B9569C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5252" y="5401182"/>
            <a:ext cx="2159353" cy="719785"/>
          </a:xfrm>
          <a:prstGeom prst="rect">
            <a:avLst/>
          </a:prstGeom>
        </p:spPr>
      </p:pic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4E693C30-9DB8-1828-7355-9039BD633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57" y="601200"/>
            <a:ext cx="7191829" cy="4297371"/>
          </a:xfrm>
        </p:spPr>
        <p:txBody>
          <a:bodyPr>
            <a:normAutofit/>
          </a:bodyPr>
          <a:lstStyle/>
          <a:p>
            <a:r>
              <a:rPr lang="pl-PL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Budynek wielorodzinny niepodpiwniczony wraz z infrastrukturą techniczną, parkingiem, instalacjami zewnętrznymi, przyłączami</a:t>
            </a:r>
          </a:p>
          <a:p>
            <a:r>
              <a:rPr 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Budynek zaprojektowano jako 4-kondygnacyjny z 1 klatką </a:t>
            </a:r>
          </a:p>
          <a:p>
            <a:r>
              <a:rPr 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każdym piętrze zaprojektowano: 7 lokali mieszkalnych, w tym: 1 lokal 4-pokojowy, 3 lokale 3-pokojowe oraz 3 lokale 2-pokojowe.</a:t>
            </a:r>
          </a:p>
          <a:p>
            <a:r>
              <a:rPr 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każdym piętrze jeden lokal mieszkalny będzie dostosowany dla zamieszkania przez osoby niepełnosprawne.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61E47EC-8E6B-4302-7B63-E296F806B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938" y="1215025"/>
            <a:ext cx="4155531" cy="314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94329"/>
      </p:ext>
    </p:extLst>
  </p:cSld>
  <p:clrMapOvr>
    <a:masterClrMapping/>
  </p:clrMapOvr>
</p:sld>
</file>

<file path=ppt/theme/theme1.xml><?xml version="1.0" encoding="utf-8"?>
<a:theme xmlns:a="http://schemas.openxmlformats.org/drawingml/2006/main" name="DiwidendaVTI">
  <a:themeElements>
    <a:clrScheme name="Zielony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330685_TF00870617_Win32" id="{C1289954-B233-413C-8D3C-0632FA1A23CD}" vid="{F7EFBC8A-48BF-480F-996D-2F8696FED6ED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Klasyczne szkolenie firmowe</Template>
  <TotalTime>27</TotalTime>
  <Words>556</Words>
  <Application>Microsoft Office PowerPoint</Application>
  <PresentationFormat>Widescreen</PresentationFormat>
  <Paragraphs>128</Paragraphs>
  <Slides>26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DiwidendaVTI</vt:lpstr>
      <vt:lpstr>PowerPoint Presentation</vt:lpstr>
      <vt:lpstr>Co to jest sim?</vt:lpstr>
      <vt:lpstr>CO TO JEST SIM ? </vt:lpstr>
      <vt:lpstr>Dla kogo mieszkania w sim? </vt:lpstr>
      <vt:lpstr>Dla kogo mieszkania w sim? </vt:lpstr>
      <vt:lpstr>Korzyści z bycia najemcą sim</vt:lpstr>
      <vt:lpstr>Gdzie budujemy w CZŁUCHOWIE ? </vt:lpstr>
      <vt:lpstr>Co budujemy w Człuchowie? </vt:lpstr>
      <vt:lpstr>Co budujemy w Człuchowie? </vt:lpstr>
      <vt:lpstr>co budujemy w Człuchowie ? </vt:lpstr>
      <vt:lpstr>Szacowany Koszt inwestycji  </vt:lpstr>
      <vt:lpstr>JAKIE MIESZKANIA ? </vt:lpstr>
      <vt:lpstr>PowerPoint Presentation</vt:lpstr>
      <vt:lpstr>STANDARD WYKOŃCZENIA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Ile zapłacę za czynsz ? </vt:lpstr>
      <vt:lpstr>Przykładowy czynsz miesięczny </vt:lpstr>
      <vt:lpstr>Prognozowana partycypacja</vt:lpstr>
      <vt:lpstr>Prognozowana partycypacja</vt:lpstr>
      <vt:lpstr>KIEDY RUSZY NABÓR WNIOSKÓW</vt:lpstr>
      <vt:lpstr>Dzień otwarty budowy 14.03.2025 – 15:00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Monika Rynkowska</dc:creator>
  <cp:lastModifiedBy>Paweł Richter</cp:lastModifiedBy>
  <cp:revision>26</cp:revision>
  <cp:lastPrinted>2023-03-06T12:26:41Z</cp:lastPrinted>
  <dcterms:created xsi:type="dcterms:W3CDTF">2022-10-21T13:42:58Z</dcterms:created>
  <dcterms:modified xsi:type="dcterms:W3CDTF">2025-03-05T08:12:33Z</dcterms:modified>
</cp:coreProperties>
</file>